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59" r:id="rId4"/>
    <p:sldId id="271" r:id="rId5"/>
    <p:sldId id="262" r:id="rId6"/>
    <p:sldId id="274" r:id="rId7"/>
    <p:sldId id="283" r:id="rId8"/>
    <p:sldId id="282" r:id="rId9"/>
    <p:sldId id="281" r:id="rId10"/>
    <p:sldId id="263" r:id="rId11"/>
    <p:sldId id="277" r:id="rId12"/>
    <p:sldId id="278" r:id="rId13"/>
    <p:sldId id="264" r:id="rId14"/>
    <p:sldId id="275" r:id="rId15"/>
    <p:sldId id="276" r:id="rId16"/>
    <p:sldId id="272" r:id="rId17"/>
    <p:sldId id="280" r:id="rId18"/>
    <p:sldId id="284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007" autoAdjust="0"/>
  </p:normalViewPr>
  <p:slideViewPr>
    <p:cSldViewPr>
      <p:cViewPr>
        <p:scale>
          <a:sx n="70" d="100"/>
          <a:sy n="70" d="100"/>
        </p:scale>
        <p:origin x="-130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82030-F006-4B62-AA29-BD46FAE2A54B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7D301-FC55-4937-BA4D-EEE33F5721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7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dirty="0" smtClean="0"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ES" sz="12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La necesidad de obtener conocimiento es en parte estimulada por nuestra </a:t>
            </a:r>
            <a:r>
              <a:rPr lang="es-ES" sz="1200" i="1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curiosidad inherente</a:t>
            </a:r>
            <a:r>
              <a:rPr lang="es-ES" sz="12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y en parte por la necesidad de las sociedades de </a:t>
            </a:r>
            <a:r>
              <a:rPr lang="es-ES" sz="1200" i="1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conocer y manejar los impactos humanos</a:t>
            </a:r>
            <a:endParaRPr lang="en-US" sz="1200" dirty="0" smtClean="0"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7D301-FC55-4937-BA4D-EEE33F5721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36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smtClean="0"/>
              <a:t>Muy</a:t>
            </a:r>
            <a:r>
              <a:rPr lang="es-ES" baseline="0" dirty="0" smtClean="0"/>
              <a:t> útiles para datos ecológicos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>
                <a:latin typeface="Times New Roman" pitchFamily="18" charset="0"/>
                <a:cs typeface="Times New Roman" pitchFamily="18" charset="0"/>
              </a:rPr>
              <a:t>No se hacen supuestos sobre la forma de </a:t>
            </a:r>
            <a:r>
              <a:rPr lang="es-ES" sz="1200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s-ES" sz="1200" dirty="0" smtClean="0">
                <a:latin typeface="Times New Roman" pitchFamily="18" charset="0"/>
                <a:cs typeface="Times New Roman" pitchFamily="18" charset="0"/>
              </a:rPr>
              <a:t> (acento en los datos y no en el modelo)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7D301-FC55-4937-BA4D-EEE33F5721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74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smtClean="0">
                <a:latin typeface="Times New Roman" pitchFamily="18" charset="0"/>
                <a:cs typeface="Times New Roman" pitchFamily="18" charset="0"/>
              </a:rPr>
              <a:t>aparta a las observaciones con datos extremos de turbidez asociadas a inicio de </a:t>
            </a:r>
            <a:r>
              <a:rPr lang="es-ES" sz="1200" i="1" dirty="0" smtClean="0">
                <a:latin typeface="Times New Roman" pitchFamily="18" charset="0"/>
                <a:cs typeface="Times New Roman" pitchFamily="18" charset="0"/>
              </a:rPr>
              <a:t>PET</a:t>
            </a:r>
            <a:r>
              <a:rPr lang="es-ES" sz="1200" dirty="0" smtClean="0">
                <a:latin typeface="Times New Roman" pitchFamily="18" charset="0"/>
                <a:cs typeface="Times New Roman" pitchFamily="18" charset="0"/>
              </a:rPr>
              <a:t> en nodos separados. Se identifican condiciones meteorológicas asociadas</a:t>
            </a:r>
            <a:endParaRPr lang="en-US" sz="12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7D301-FC55-4937-BA4D-EEE33F5721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83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s-ES" sz="1200" b="1" dirty="0" smtClean="0">
                <a:latin typeface="Times New Roman" pitchFamily="18" charset="0"/>
                <a:cs typeface="Times New Roman" pitchFamily="18" charset="0"/>
              </a:rPr>
              <a:t>Motivación</a:t>
            </a:r>
            <a:r>
              <a:rPr lang="es-ES" sz="1200" dirty="0" smtClean="0">
                <a:latin typeface="Times New Roman" pitchFamily="18" charset="0"/>
                <a:cs typeface="Times New Roman" pitchFamily="18" charset="0"/>
              </a:rPr>
              <a:t>: La performance de distintos modelos individuales varía de manera importante al modificar las bases de datos.  </a:t>
            </a:r>
          </a:p>
          <a:p>
            <a:pPr marL="457200" indent="-457200">
              <a:spcAft>
                <a:spcPts val="1200"/>
              </a:spcAft>
              <a:buFont typeface="Arial" pitchFamily="34" charset="0"/>
              <a:buChar char="•"/>
            </a:pPr>
            <a:r>
              <a:rPr lang="es-ES" sz="1200" b="1" dirty="0" smtClean="0">
                <a:latin typeface="Times New Roman" pitchFamily="18" charset="0"/>
                <a:cs typeface="Times New Roman" pitchFamily="18" charset="0"/>
              </a:rPr>
              <a:t>Fundamento</a:t>
            </a:r>
            <a:r>
              <a:rPr lang="es-ES" sz="1200" dirty="0" smtClean="0">
                <a:latin typeface="Times New Roman" pitchFamily="18" charset="0"/>
                <a:cs typeface="Times New Roman" pitchFamily="18" charset="0"/>
              </a:rPr>
              <a:t>: Se basan en la idea de que una combinación relevante de las salidas de modelos individuales, va a resultar en predicciones más precisas (estabilizan el error).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1200" b="1" dirty="0" smtClean="0">
                <a:latin typeface="Times New Roman" pitchFamily="18" charset="0"/>
                <a:cs typeface="Times New Roman" pitchFamily="18" charset="0"/>
              </a:rPr>
              <a:t>Desafíos</a:t>
            </a:r>
            <a:r>
              <a:rPr lang="es-ES" sz="1200" dirty="0" smtClean="0">
                <a:latin typeface="Times New Roman" pitchFamily="18" charset="0"/>
                <a:cs typeface="Times New Roman" pitchFamily="18" charset="0"/>
              </a:rPr>
              <a:t>: es todavía limitado el conocimiento sobre los méritos de estos modelos.</a:t>
            </a:r>
          </a:p>
          <a:p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7D301-FC55-4937-BA4D-EEE33F5721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130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Esto</a:t>
            </a:r>
            <a:r>
              <a:rPr lang="es-ES" baseline="0" dirty="0" smtClean="0"/>
              <a:t> tiene sentido?</a:t>
            </a:r>
            <a:endParaRPr lang="en-US" baseline="0" dirty="0" smtClean="0"/>
          </a:p>
          <a:p>
            <a:r>
              <a:rPr lang="es-ES" baseline="0" dirty="0" smtClean="0"/>
              <a:t>Qué significa esta respuesta??</a:t>
            </a:r>
          </a:p>
          <a:p>
            <a:endParaRPr lang="es-ES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7D301-FC55-4937-BA4D-EEE33F5721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01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41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472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2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51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02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36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8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47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62826-4929-4534-955C-D0C5A5A67733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300B9-886C-4752-B7E3-7CA906A90CD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9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07504" y="188640"/>
            <a:ext cx="4572000" cy="3016210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r>
              <a:rPr lang="es-ES" sz="32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Modelando en Ecología: aplicaciones usando R</a:t>
            </a:r>
          </a:p>
          <a:p>
            <a:endParaRPr lang="es-ES" sz="2800" dirty="0" smtClean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  <a:p>
            <a:r>
              <a:rPr lang="es-ES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Carolina </a:t>
            </a:r>
            <a:r>
              <a:rPr lang="es-ES" sz="24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Crisci</a:t>
            </a:r>
            <a:endParaRPr lang="es-ES" sz="2400" dirty="0" smtClean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  <a:p>
            <a:r>
              <a:rPr lang="es-ES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MAREN-CURE-</a:t>
            </a:r>
            <a:r>
              <a:rPr lang="es-ES" sz="2400" dirty="0" err="1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UdelaR</a:t>
            </a:r>
            <a:r>
              <a:rPr lang="es-ES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</a:t>
            </a:r>
          </a:p>
          <a:p>
            <a:endParaRPr lang="es-ES" sz="26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  <a:p>
            <a:r>
              <a:rPr lang="es-ES" sz="2400" dirty="0" smtClean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R-Ladies 30 de Agosto de 2017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</p:txBody>
      </p:sp>
      <p:pic>
        <p:nvPicPr>
          <p:cNvPr id="2" name="Picture 2" descr="C:\Users\Carolina\Documents\doctorado\originales caro 21\Caro en crisis\Fotos\Fotos Mediterraneo\IMG_282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52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75" t="20416" r="34013" b="60001"/>
          <a:stretch/>
        </p:blipFill>
        <p:spPr bwMode="auto">
          <a:xfrm>
            <a:off x="92600" y="6332913"/>
            <a:ext cx="1311048" cy="424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6123500"/>
            <a:ext cx="601216" cy="601216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5860620"/>
            <a:ext cx="596897" cy="880748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078" y="5866309"/>
            <a:ext cx="526410" cy="85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9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-1044624" y="188640"/>
            <a:ext cx="112087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Ejemplo 2: Eventos meteorológicos extremos y </a:t>
            </a:r>
          </a:p>
          <a:p>
            <a:pPr algn="ctr"/>
            <a:r>
              <a:rPr lang="es-ES" sz="28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calidad de agua 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11560" y="1291407"/>
            <a:ext cx="7992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>
                <a:latin typeface="Times New Roman" pitchFamily="18" charset="0"/>
                <a:cs typeface="Times New Roman" pitchFamily="18" charset="0"/>
              </a:rPr>
              <a:t>Comprender la dinámica temporal de variables clave de calidad de agua y su relación con variables meteorológicas 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6" name="5 Grupo"/>
          <p:cNvGrpSpPr/>
          <p:nvPr/>
        </p:nvGrpSpPr>
        <p:grpSpPr>
          <a:xfrm>
            <a:off x="827584" y="2246095"/>
            <a:ext cx="7493024" cy="4495273"/>
            <a:chOff x="1039416" y="620688"/>
            <a:chExt cx="7493024" cy="4495273"/>
          </a:xfrm>
        </p:grpSpPr>
        <p:grpSp>
          <p:nvGrpSpPr>
            <p:cNvPr id="7" name="6 Grupo"/>
            <p:cNvGrpSpPr/>
            <p:nvPr/>
          </p:nvGrpSpPr>
          <p:grpSpPr>
            <a:xfrm>
              <a:off x="1039416" y="620688"/>
              <a:ext cx="7493024" cy="4495273"/>
              <a:chOff x="973695" y="620688"/>
              <a:chExt cx="7493024" cy="4495273"/>
            </a:xfrm>
          </p:grpSpPr>
          <p:grpSp>
            <p:nvGrpSpPr>
              <p:cNvPr id="11" name="10 Grupo"/>
              <p:cNvGrpSpPr/>
              <p:nvPr/>
            </p:nvGrpSpPr>
            <p:grpSpPr>
              <a:xfrm>
                <a:off x="1121903" y="1279793"/>
                <a:ext cx="7344816" cy="3836168"/>
                <a:chOff x="1121903" y="1279793"/>
                <a:chExt cx="7344816" cy="3836168"/>
              </a:xfrm>
            </p:grpSpPr>
            <p:cxnSp>
              <p:nvCxnSpPr>
                <p:cNvPr id="14" name="13 Conector recto de flecha"/>
                <p:cNvCxnSpPr/>
                <p:nvPr/>
              </p:nvCxnSpPr>
              <p:spPr>
                <a:xfrm flipH="1" flipV="1">
                  <a:off x="1319816" y="2193831"/>
                  <a:ext cx="11824" cy="2315289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14 CuadroTexto"/>
                <p:cNvSpPr txBox="1"/>
                <p:nvPr/>
              </p:nvSpPr>
              <p:spPr>
                <a:xfrm>
                  <a:off x="3491880" y="4777407"/>
                  <a:ext cx="230425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600" dirty="0" smtClean="0">
                      <a:latin typeface="Times New Roman" pitchFamily="18" charset="0"/>
                      <a:cs typeface="Times New Roman" pitchFamily="18" charset="0"/>
                    </a:rPr>
                    <a:t>Time</a:t>
                  </a:r>
                  <a:endParaRPr lang="en-US" sz="16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6" name="15 Forma libre"/>
                <p:cNvSpPr/>
                <p:nvPr/>
              </p:nvSpPr>
              <p:spPr>
                <a:xfrm>
                  <a:off x="1319816" y="2510282"/>
                  <a:ext cx="2100056" cy="1998614"/>
                </a:xfrm>
                <a:custGeom>
                  <a:avLst/>
                  <a:gdLst>
                    <a:gd name="connsiteX0" fmla="*/ 8652 w 1673550"/>
                    <a:gd name="connsiteY0" fmla="*/ 1992708 h 2009961"/>
                    <a:gd name="connsiteX1" fmla="*/ 172554 w 1673550"/>
                    <a:gd name="connsiteY1" fmla="*/ 6 h 2009961"/>
                    <a:gd name="connsiteX2" fmla="*/ 1181844 w 1673550"/>
                    <a:gd name="connsiteY2" fmla="*/ 2009961 h 2009961"/>
                    <a:gd name="connsiteX3" fmla="*/ 1181844 w 1673550"/>
                    <a:gd name="connsiteY3" fmla="*/ 2009961 h 2009961"/>
                    <a:gd name="connsiteX4" fmla="*/ 1673550 w 1673550"/>
                    <a:gd name="connsiteY4" fmla="*/ 2009961 h 2009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3550" h="2009961">
                      <a:moveTo>
                        <a:pt x="8652" y="1992708"/>
                      </a:moveTo>
                      <a:cubicBezTo>
                        <a:pt x="-7163" y="994919"/>
                        <a:pt x="-22978" y="-2870"/>
                        <a:pt x="172554" y="6"/>
                      </a:cubicBezTo>
                      <a:cubicBezTo>
                        <a:pt x="368086" y="2881"/>
                        <a:pt x="1181844" y="2009961"/>
                        <a:pt x="1181844" y="2009961"/>
                      </a:cubicBezTo>
                      <a:lnTo>
                        <a:pt x="1181844" y="2009961"/>
                      </a:lnTo>
                      <a:lnTo>
                        <a:pt x="1673550" y="2009961"/>
                      </a:lnTo>
                    </a:path>
                  </a:pathLst>
                </a:cu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7" name="16 Forma libre"/>
                <p:cNvSpPr/>
                <p:nvPr/>
              </p:nvSpPr>
              <p:spPr>
                <a:xfrm>
                  <a:off x="4416160" y="2492896"/>
                  <a:ext cx="2100056" cy="2021785"/>
                </a:xfrm>
                <a:custGeom>
                  <a:avLst/>
                  <a:gdLst>
                    <a:gd name="connsiteX0" fmla="*/ 8652 w 1673550"/>
                    <a:gd name="connsiteY0" fmla="*/ 1992708 h 2009961"/>
                    <a:gd name="connsiteX1" fmla="*/ 172554 w 1673550"/>
                    <a:gd name="connsiteY1" fmla="*/ 6 h 2009961"/>
                    <a:gd name="connsiteX2" fmla="*/ 1181844 w 1673550"/>
                    <a:gd name="connsiteY2" fmla="*/ 2009961 h 2009961"/>
                    <a:gd name="connsiteX3" fmla="*/ 1181844 w 1673550"/>
                    <a:gd name="connsiteY3" fmla="*/ 2009961 h 2009961"/>
                    <a:gd name="connsiteX4" fmla="*/ 1673550 w 1673550"/>
                    <a:gd name="connsiteY4" fmla="*/ 2009961 h 2009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3550" h="2009961">
                      <a:moveTo>
                        <a:pt x="8652" y="1992708"/>
                      </a:moveTo>
                      <a:cubicBezTo>
                        <a:pt x="-7163" y="994919"/>
                        <a:pt x="-22978" y="-2870"/>
                        <a:pt x="172554" y="6"/>
                      </a:cubicBezTo>
                      <a:cubicBezTo>
                        <a:pt x="368086" y="2881"/>
                        <a:pt x="1181844" y="2009961"/>
                        <a:pt x="1181844" y="2009961"/>
                      </a:cubicBezTo>
                      <a:lnTo>
                        <a:pt x="1181844" y="2009961"/>
                      </a:lnTo>
                      <a:lnTo>
                        <a:pt x="1673550" y="2009961"/>
                      </a:lnTo>
                    </a:path>
                  </a:pathLst>
                </a:cu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" name="Freeform 91"/>
                <p:cNvSpPr>
                  <a:spLocks/>
                </p:cNvSpPr>
                <p:nvPr/>
              </p:nvSpPr>
              <p:spPr bwMode="auto">
                <a:xfrm>
                  <a:off x="3400797" y="2708920"/>
                  <a:ext cx="1891283" cy="1799976"/>
                </a:xfrm>
                <a:custGeom>
                  <a:avLst/>
                  <a:gdLst>
                    <a:gd name="T0" fmla="*/ 20 w 1146"/>
                    <a:gd name="T1" fmla="*/ 346 h 458"/>
                    <a:gd name="T2" fmla="*/ 49 w 1146"/>
                    <a:gd name="T3" fmla="*/ 394 h 458"/>
                    <a:gd name="T4" fmla="*/ 73 w 1146"/>
                    <a:gd name="T5" fmla="*/ 170 h 458"/>
                    <a:gd name="T6" fmla="*/ 103 w 1146"/>
                    <a:gd name="T7" fmla="*/ 394 h 458"/>
                    <a:gd name="T8" fmla="*/ 127 w 1146"/>
                    <a:gd name="T9" fmla="*/ 112 h 458"/>
                    <a:gd name="T10" fmla="*/ 156 w 1146"/>
                    <a:gd name="T11" fmla="*/ 388 h 458"/>
                    <a:gd name="T12" fmla="*/ 180 w 1146"/>
                    <a:gd name="T13" fmla="*/ 351 h 458"/>
                    <a:gd name="T14" fmla="*/ 210 w 1146"/>
                    <a:gd name="T15" fmla="*/ 378 h 458"/>
                    <a:gd name="T16" fmla="*/ 234 w 1146"/>
                    <a:gd name="T17" fmla="*/ 255 h 458"/>
                    <a:gd name="T18" fmla="*/ 263 w 1146"/>
                    <a:gd name="T19" fmla="*/ 303 h 458"/>
                    <a:gd name="T20" fmla="*/ 293 w 1146"/>
                    <a:gd name="T21" fmla="*/ 314 h 458"/>
                    <a:gd name="T22" fmla="*/ 317 w 1146"/>
                    <a:gd name="T23" fmla="*/ 383 h 458"/>
                    <a:gd name="T24" fmla="*/ 346 w 1146"/>
                    <a:gd name="T25" fmla="*/ 404 h 458"/>
                    <a:gd name="T26" fmla="*/ 371 w 1146"/>
                    <a:gd name="T27" fmla="*/ 404 h 458"/>
                    <a:gd name="T28" fmla="*/ 400 w 1146"/>
                    <a:gd name="T29" fmla="*/ 410 h 458"/>
                    <a:gd name="T30" fmla="*/ 424 w 1146"/>
                    <a:gd name="T31" fmla="*/ 452 h 458"/>
                    <a:gd name="T32" fmla="*/ 453 w 1146"/>
                    <a:gd name="T33" fmla="*/ 452 h 458"/>
                    <a:gd name="T34" fmla="*/ 478 w 1146"/>
                    <a:gd name="T35" fmla="*/ 452 h 458"/>
                    <a:gd name="T36" fmla="*/ 507 w 1146"/>
                    <a:gd name="T37" fmla="*/ 452 h 458"/>
                    <a:gd name="T38" fmla="*/ 536 w 1146"/>
                    <a:gd name="T39" fmla="*/ 447 h 458"/>
                    <a:gd name="T40" fmla="*/ 561 w 1146"/>
                    <a:gd name="T41" fmla="*/ 442 h 458"/>
                    <a:gd name="T42" fmla="*/ 590 w 1146"/>
                    <a:gd name="T43" fmla="*/ 415 h 458"/>
                    <a:gd name="T44" fmla="*/ 614 w 1146"/>
                    <a:gd name="T45" fmla="*/ 431 h 458"/>
                    <a:gd name="T46" fmla="*/ 644 w 1146"/>
                    <a:gd name="T47" fmla="*/ 431 h 458"/>
                    <a:gd name="T48" fmla="*/ 668 w 1146"/>
                    <a:gd name="T49" fmla="*/ 431 h 458"/>
                    <a:gd name="T50" fmla="*/ 697 w 1146"/>
                    <a:gd name="T51" fmla="*/ 431 h 458"/>
                    <a:gd name="T52" fmla="*/ 722 w 1146"/>
                    <a:gd name="T53" fmla="*/ 436 h 458"/>
                    <a:gd name="T54" fmla="*/ 751 w 1146"/>
                    <a:gd name="T55" fmla="*/ 420 h 458"/>
                    <a:gd name="T56" fmla="*/ 775 w 1146"/>
                    <a:gd name="T57" fmla="*/ 420 h 458"/>
                    <a:gd name="T58" fmla="*/ 804 w 1146"/>
                    <a:gd name="T59" fmla="*/ 431 h 458"/>
                    <a:gd name="T60" fmla="*/ 834 w 1146"/>
                    <a:gd name="T61" fmla="*/ 436 h 458"/>
                    <a:gd name="T62" fmla="*/ 858 w 1146"/>
                    <a:gd name="T63" fmla="*/ 442 h 458"/>
                    <a:gd name="T64" fmla="*/ 887 w 1146"/>
                    <a:gd name="T65" fmla="*/ 431 h 458"/>
                    <a:gd name="T66" fmla="*/ 912 w 1146"/>
                    <a:gd name="T67" fmla="*/ 442 h 458"/>
                    <a:gd name="T68" fmla="*/ 941 w 1146"/>
                    <a:gd name="T69" fmla="*/ 442 h 458"/>
                    <a:gd name="T70" fmla="*/ 965 w 1146"/>
                    <a:gd name="T71" fmla="*/ 442 h 458"/>
                    <a:gd name="T72" fmla="*/ 994 w 1146"/>
                    <a:gd name="T73" fmla="*/ 452 h 458"/>
                    <a:gd name="T74" fmla="*/ 1019 w 1146"/>
                    <a:gd name="T75" fmla="*/ 447 h 458"/>
                    <a:gd name="T76" fmla="*/ 1048 w 1146"/>
                    <a:gd name="T77" fmla="*/ 436 h 458"/>
                    <a:gd name="T78" fmla="*/ 1077 w 1146"/>
                    <a:gd name="T79" fmla="*/ 431 h 458"/>
                    <a:gd name="T80" fmla="*/ 1102 w 1146"/>
                    <a:gd name="T81" fmla="*/ 447 h 458"/>
                    <a:gd name="T82" fmla="*/ 1131 w 1146"/>
                    <a:gd name="T83" fmla="*/ 426 h 458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146" h="458">
                      <a:moveTo>
                        <a:pt x="0" y="372"/>
                      </a:moveTo>
                      <a:lnTo>
                        <a:pt x="10" y="367"/>
                      </a:lnTo>
                      <a:lnTo>
                        <a:pt x="20" y="346"/>
                      </a:lnTo>
                      <a:lnTo>
                        <a:pt x="29" y="351"/>
                      </a:lnTo>
                      <a:lnTo>
                        <a:pt x="39" y="314"/>
                      </a:lnTo>
                      <a:lnTo>
                        <a:pt x="49" y="394"/>
                      </a:lnTo>
                      <a:lnTo>
                        <a:pt x="59" y="383"/>
                      </a:lnTo>
                      <a:lnTo>
                        <a:pt x="64" y="223"/>
                      </a:lnTo>
                      <a:lnTo>
                        <a:pt x="73" y="170"/>
                      </a:lnTo>
                      <a:lnTo>
                        <a:pt x="83" y="0"/>
                      </a:lnTo>
                      <a:lnTo>
                        <a:pt x="93" y="16"/>
                      </a:lnTo>
                      <a:lnTo>
                        <a:pt x="103" y="394"/>
                      </a:lnTo>
                      <a:lnTo>
                        <a:pt x="112" y="399"/>
                      </a:lnTo>
                      <a:lnTo>
                        <a:pt x="117" y="261"/>
                      </a:lnTo>
                      <a:lnTo>
                        <a:pt x="127" y="112"/>
                      </a:lnTo>
                      <a:lnTo>
                        <a:pt x="137" y="170"/>
                      </a:lnTo>
                      <a:lnTo>
                        <a:pt x="146" y="399"/>
                      </a:lnTo>
                      <a:lnTo>
                        <a:pt x="156" y="388"/>
                      </a:lnTo>
                      <a:lnTo>
                        <a:pt x="166" y="383"/>
                      </a:lnTo>
                      <a:lnTo>
                        <a:pt x="176" y="372"/>
                      </a:lnTo>
                      <a:lnTo>
                        <a:pt x="180" y="351"/>
                      </a:lnTo>
                      <a:lnTo>
                        <a:pt x="190" y="314"/>
                      </a:lnTo>
                      <a:lnTo>
                        <a:pt x="200" y="372"/>
                      </a:lnTo>
                      <a:lnTo>
                        <a:pt x="210" y="378"/>
                      </a:lnTo>
                      <a:lnTo>
                        <a:pt x="219" y="367"/>
                      </a:lnTo>
                      <a:lnTo>
                        <a:pt x="229" y="335"/>
                      </a:lnTo>
                      <a:lnTo>
                        <a:pt x="234" y="255"/>
                      </a:lnTo>
                      <a:lnTo>
                        <a:pt x="244" y="282"/>
                      </a:lnTo>
                      <a:lnTo>
                        <a:pt x="254" y="372"/>
                      </a:lnTo>
                      <a:lnTo>
                        <a:pt x="263" y="303"/>
                      </a:lnTo>
                      <a:lnTo>
                        <a:pt x="273" y="245"/>
                      </a:lnTo>
                      <a:lnTo>
                        <a:pt x="283" y="362"/>
                      </a:lnTo>
                      <a:lnTo>
                        <a:pt x="293" y="314"/>
                      </a:lnTo>
                      <a:lnTo>
                        <a:pt x="297" y="399"/>
                      </a:lnTo>
                      <a:lnTo>
                        <a:pt x="307" y="325"/>
                      </a:lnTo>
                      <a:lnTo>
                        <a:pt x="317" y="383"/>
                      </a:lnTo>
                      <a:lnTo>
                        <a:pt x="327" y="394"/>
                      </a:lnTo>
                      <a:lnTo>
                        <a:pt x="336" y="378"/>
                      </a:lnTo>
                      <a:lnTo>
                        <a:pt x="346" y="404"/>
                      </a:lnTo>
                      <a:lnTo>
                        <a:pt x="356" y="426"/>
                      </a:lnTo>
                      <a:lnTo>
                        <a:pt x="361" y="404"/>
                      </a:lnTo>
                      <a:lnTo>
                        <a:pt x="371" y="404"/>
                      </a:lnTo>
                      <a:lnTo>
                        <a:pt x="380" y="426"/>
                      </a:lnTo>
                      <a:lnTo>
                        <a:pt x="390" y="420"/>
                      </a:lnTo>
                      <a:lnTo>
                        <a:pt x="400" y="410"/>
                      </a:lnTo>
                      <a:lnTo>
                        <a:pt x="410" y="431"/>
                      </a:lnTo>
                      <a:lnTo>
                        <a:pt x="414" y="447"/>
                      </a:lnTo>
                      <a:lnTo>
                        <a:pt x="424" y="452"/>
                      </a:lnTo>
                      <a:lnTo>
                        <a:pt x="434" y="452"/>
                      </a:lnTo>
                      <a:lnTo>
                        <a:pt x="444" y="447"/>
                      </a:lnTo>
                      <a:lnTo>
                        <a:pt x="453" y="452"/>
                      </a:lnTo>
                      <a:lnTo>
                        <a:pt x="463" y="452"/>
                      </a:lnTo>
                      <a:lnTo>
                        <a:pt x="473" y="452"/>
                      </a:lnTo>
                      <a:lnTo>
                        <a:pt x="478" y="452"/>
                      </a:lnTo>
                      <a:lnTo>
                        <a:pt x="488" y="447"/>
                      </a:lnTo>
                      <a:lnTo>
                        <a:pt x="497" y="447"/>
                      </a:lnTo>
                      <a:lnTo>
                        <a:pt x="507" y="452"/>
                      </a:lnTo>
                      <a:lnTo>
                        <a:pt x="517" y="452"/>
                      </a:lnTo>
                      <a:lnTo>
                        <a:pt x="527" y="452"/>
                      </a:lnTo>
                      <a:lnTo>
                        <a:pt x="536" y="447"/>
                      </a:lnTo>
                      <a:lnTo>
                        <a:pt x="541" y="452"/>
                      </a:lnTo>
                      <a:lnTo>
                        <a:pt x="551" y="452"/>
                      </a:lnTo>
                      <a:lnTo>
                        <a:pt x="561" y="442"/>
                      </a:lnTo>
                      <a:lnTo>
                        <a:pt x="570" y="420"/>
                      </a:lnTo>
                      <a:lnTo>
                        <a:pt x="580" y="388"/>
                      </a:lnTo>
                      <a:lnTo>
                        <a:pt x="590" y="415"/>
                      </a:lnTo>
                      <a:lnTo>
                        <a:pt x="595" y="426"/>
                      </a:lnTo>
                      <a:lnTo>
                        <a:pt x="605" y="426"/>
                      </a:lnTo>
                      <a:lnTo>
                        <a:pt x="614" y="431"/>
                      </a:lnTo>
                      <a:lnTo>
                        <a:pt x="624" y="431"/>
                      </a:lnTo>
                      <a:lnTo>
                        <a:pt x="634" y="431"/>
                      </a:lnTo>
                      <a:lnTo>
                        <a:pt x="644" y="431"/>
                      </a:lnTo>
                      <a:lnTo>
                        <a:pt x="653" y="431"/>
                      </a:lnTo>
                      <a:lnTo>
                        <a:pt x="658" y="436"/>
                      </a:lnTo>
                      <a:lnTo>
                        <a:pt x="668" y="431"/>
                      </a:lnTo>
                      <a:lnTo>
                        <a:pt x="678" y="431"/>
                      </a:lnTo>
                      <a:lnTo>
                        <a:pt x="687" y="436"/>
                      </a:lnTo>
                      <a:lnTo>
                        <a:pt x="697" y="431"/>
                      </a:lnTo>
                      <a:lnTo>
                        <a:pt x="707" y="431"/>
                      </a:lnTo>
                      <a:lnTo>
                        <a:pt x="717" y="436"/>
                      </a:lnTo>
                      <a:lnTo>
                        <a:pt x="722" y="436"/>
                      </a:lnTo>
                      <a:lnTo>
                        <a:pt x="731" y="436"/>
                      </a:lnTo>
                      <a:lnTo>
                        <a:pt x="741" y="436"/>
                      </a:lnTo>
                      <a:lnTo>
                        <a:pt x="751" y="420"/>
                      </a:lnTo>
                      <a:lnTo>
                        <a:pt x="761" y="426"/>
                      </a:lnTo>
                      <a:lnTo>
                        <a:pt x="770" y="420"/>
                      </a:lnTo>
                      <a:lnTo>
                        <a:pt x="775" y="420"/>
                      </a:lnTo>
                      <a:lnTo>
                        <a:pt x="785" y="420"/>
                      </a:lnTo>
                      <a:lnTo>
                        <a:pt x="795" y="431"/>
                      </a:lnTo>
                      <a:lnTo>
                        <a:pt x="804" y="431"/>
                      </a:lnTo>
                      <a:lnTo>
                        <a:pt x="814" y="431"/>
                      </a:lnTo>
                      <a:lnTo>
                        <a:pt x="824" y="442"/>
                      </a:lnTo>
                      <a:lnTo>
                        <a:pt x="834" y="436"/>
                      </a:lnTo>
                      <a:lnTo>
                        <a:pt x="838" y="436"/>
                      </a:lnTo>
                      <a:lnTo>
                        <a:pt x="848" y="447"/>
                      </a:lnTo>
                      <a:lnTo>
                        <a:pt x="858" y="442"/>
                      </a:lnTo>
                      <a:lnTo>
                        <a:pt x="868" y="431"/>
                      </a:lnTo>
                      <a:lnTo>
                        <a:pt x="877" y="458"/>
                      </a:lnTo>
                      <a:lnTo>
                        <a:pt x="887" y="431"/>
                      </a:lnTo>
                      <a:lnTo>
                        <a:pt x="897" y="436"/>
                      </a:lnTo>
                      <a:lnTo>
                        <a:pt x="902" y="420"/>
                      </a:lnTo>
                      <a:lnTo>
                        <a:pt x="912" y="442"/>
                      </a:lnTo>
                      <a:lnTo>
                        <a:pt x="921" y="442"/>
                      </a:lnTo>
                      <a:lnTo>
                        <a:pt x="931" y="436"/>
                      </a:lnTo>
                      <a:lnTo>
                        <a:pt x="941" y="442"/>
                      </a:lnTo>
                      <a:lnTo>
                        <a:pt x="951" y="426"/>
                      </a:lnTo>
                      <a:lnTo>
                        <a:pt x="955" y="426"/>
                      </a:lnTo>
                      <a:lnTo>
                        <a:pt x="965" y="442"/>
                      </a:lnTo>
                      <a:lnTo>
                        <a:pt x="975" y="447"/>
                      </a:lnTo>
                      <a:lnTo>
                        <a:pt x="985" y="447"/>
                      </a:lnTo>
                      <a:lnTo>
                        <a:pt x="994" y="452"/>
                      </a:lnTo>
                      <a:lnTo>
                        <a:pt x="1004" y="447"/>
                      </a:lnTo>
                      <a:lnTo>
                        <a:pt x="1014" y="447"/>
                      </a:lnTo>
                      <a:lnTo>
                        <a:pt x="1019" y="447"/>
                      </a:lnTo>
                      <a:lnTo>
                        <a:pt x="1029" y="442"/>
                      </a:lnTo>
                      <a:lnTo>
                        <a:pt x="1038" y="442"/>
                      </a:lnTo>
                      <a:lnTo>
                        <a:pt x="1048" y="436"/>
                      </a:lnTo>
                      <a:lnTo>
                        <a:pt x="1058" y="436"/>
                      </a:lnTo>
                      <a:lnTo>
                        <a:pt x="1068" y="431"/>
                      </a:lnTo>
                      <a:lnTo>
                        <a:pt x="1077" y="431"/>
                      </a:lnTo>
                      <a:lnTo>
                        <a:pt x="1082" y="447"/>
                      </a:lnTo>
                      <a:lnTo>
                        <a:pt x="1092" y="447"/>
                      </a:lnTo>
                      <a:lnTo>
                        <a:pt x="1102" y="447"/>
                      </a:lnTo>
                      <a:lnTo>
                        <a:pt x="1111" y="447"/>
                      </a:lnTo>
                      <a:lnTo>
                        <a:pt x="1121" y="415"/>
                      </a:lnTo>
                      <a:lnTo>
                        <a:pt x="1131" y="426"/>
                      </a:lnTo>
                      <a:lnTo>
                        <a:pt x="1136" y="420"/>
                      </a:lnTo>
                      <a:lnTo>
                        <a:pt x="1146" y="394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sp>
              <p:nvSpPr>
                <p:cNvPr id="19" name="Freeform 93"/>
                <p:cNvSpPr>
                  <a:spLocks/>
                </p:cNvSpPr>
                <p:nvPr/>
              </p:nvSpPr>
              <p:spPr bwMode="auto">
                <a:xfrm>
                  <a:off x="5292080" y="2780927"/>
                  <a:ext cx="2880320" cy="1739315"/>
                </a:xfrm>
                <a:custGeom>
                  <a:avLst/>
                  <a:gdLst>
                    <a:gd name="T0" fmla="*/ 19 w 1145"/>
                    <a:gd name="T1" fmla="*/ 421 h 442"/>
                    <a:gd name="T2" fmla="*/ 44 w 1145"/>
                    <a:gd name="T3" fmla="*/ 442 h 442"/>
                    <a:gd name="T4" fmla="*/ 73 w 1145"/>
                    <a:gd name="T5" fmla="*/ 426 h 442"/>
                    <a:gd name="T6" fmla="*/ 102 w 1145"/>
                    <a:gd name="T7" fmla="*/ 431 h 442"/>
                    <a:gd name="T8" fmla="*/ 127 w 1145"/>
                    <a:gd name="T9" fmla="*/ 442 h 442"/>
                    <a:gd name="T10" fmla="*/ 156 w 1145"/>
                    <a:gd name="T11" fmla="*/ 431 h 442"/>
                    <a:gd name="T12" fmla="*/ 180 w 1145"/>
                    <a:gd name="T13" fmla="*/ 442 h 442"/>
                    <a:gd name="T14" fmla="*/ 210 w 1145"/>
                    <a:gd name="T15" fmla="*/ 442 h 442"/>
                    <a:gd name="T16" fmla="*/ 234 w 1145"/>
                    <a:gd name="T17" fmla="*/ 442 h 442"/>
                    <a:gd name="T18" fmla="*/ 263 w 1145"/>
                    <a:gd name="T19" fmla="*/ 431 h 442"/>
                    <a:gd name="T20" fmla="*/ 288 w 1145"/>
                    <a:gd name="T21" fmla="*/ 431 h 442"/>
                    <a:gd name="T22" fmla="*/ 317 w 1145"/>
                    <a:gd name="T23" fmla="*/ 394 h 442"/>
                    <a:gd name="T24" fmla="*/ 346 w 1145"/>
                    <a:gd name="T25" fmla="*/ 394 h 442"/>
                    <a:gd name="T26" fmla="*/ 370 w 1145"/>
                    <a:gd name="T27" fmla="*/ 320 h 442"/>
                    <a:gd name="T28" fmla="*/ 400 w 1145"/>
                    <a:gd name="T29" fmla="*/ 351 h 442"/>
                    <a:gd name="T30" fmla="*/ 424 w 1145"/>
                    <a:gd name="T31" fmla="*/ 0 h 442"/>
                    <a:gd name="T32" fmla="*/ 453 w 1145"/>
                    <a:gd name="T33" fmla="*/ 266 h 442"/>
                    <a:gd name="T34" fmla="*/ 478 w 1145"/>
                    <a:gd name="T35" fmla="*/ 351 h 442"/>
                    <a:gd name="T36" fmla="*/ 507 w 1145"/>
                    <a:gd name="T37" fmla="*/ 373 h 442"/>
                    <a:gd name="T38" fmla="*/ 531 w 1145"/>
                    <a:gd name="T39" fmla="*/ 357 h 442"/>
                    <a:gd name="T40" fmla="*/ 560 w 1145"/>
                    <a:gd name="T41" fmla="*/ 373 h 442"/>
                    <a:gd name="T42" fmla="*/ 585 w 1145"/>
                    <a:gd name="T43" fmla="*/ 405 h 442"/>
                    <a:gd name="T44" fmla="*/ 614 w 1145"/>
                    <a:gd name="T45" fmla="*/ 277 h 442"/>
                    <a:gd name="T46" fmla="*/ 643 w 1145"/>
                    <a:gd name="T47" fmla="*/ 399 h 442"/>
                    <a:gd name="T48" fmla="*/ 668 w 1145"/>
                    <a:gd name="T49" fmla="*/ 378 h 442"/>
                    <a:gd name="T50" fmla="*/ 697 w 1145"/>
                    <a:gd name="T51" fmla="*/ 437 h 442"/>
                    <a:gd name="T52" fmla="*/ 721 w 1145"/>
                    <a:gd name="T53" fmla="*/ 389 h 442"/>
                    <a:gd name="T54" fmla="*/ 751 w 1145"/>
                    <a:gd name="T55" fmla="*/ 394 h 442"/>
                    <a:gd name="T56" fmla="*/ 775 w 1145"/>
                    <a:gd name="T57" fmla="*/ 362 h 442"/>
                    <a:gd name="T58" fmla="*/ 804 w 1145"/>
                    <a:gd name="T59" fmla="*/ 304 h 442"/>
                    <a:gd name="T60" fmla="*/ 829 w 1145"/>
                    <a:gd name="T61" fmla="*/ 293 h 442"/>
                    <a:gd name="T62" fmla="*/ 858 w 1145"/>
                    <a:gd name="T63" fmla="*/ 426 h 442"/>
                    <a:gd name="T64" fmla="*/ 882 w 1145"/>
                    <a:gd name="T65" fmla="*/ 415 h 442"/>
                    <a:gd name="T66" fmla="*/ 911 w 1145"/>
                    <a:gd name="T67" fmla="*/ 426 h 442"/>
                    <a:gd name="T68" fmla="*/ 941 w 1145"/>
                    <a:gd name="T69" fmla="*/ 410 h 442"/>
                    <a:gd name="T70" fmla="*/ 965 w 1145"/>
                    <a:gd name="T71" fmla="*/ 431 h 442"/>
                    <a:gd name="T72" fmla="*/ 994 w 1145"/>
                    <a:gd name="T73" fmla="*/ 415 h 442"/>
                    <a:gd name="T74" fmla="*/ 1019 w 1145"/>
                    <a:gd name="T75" fmla="*/ 410 h 442"/>
                    <a:gd name="T76" fmla="*/ 1048 w 1145"/>
                    <a:gd name="T77" fmla="*/ 426 h 442"/>
                    <a:gd name="T78" fmla="*/ 1072 w 1145"/>
                    <a:gd name="T79" fmla="*/ 421 h 442"/>
                    <a:gd name="T80" fmla="*/ 1102 w 1145"/>
                    <a:gd name="T81" fmla="*/ 410 h 442"/>
                    <a:gd name="T82" fmla="*/ 1126 w 1145"/>
                    <a:gd name="T83" fmla="*/ 431 h 442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145" h="442">
                      <a:moveTo>
                        <a:pt x="0" y="442"/>
                      </a:moveTo>
                      <a:lnTo>
                        <a:pt x="10" y="410"/>
                      </a:lnTo>
                      <a:lnTo>
                        <a:pt x="19" y="421"/>
                      </a:lnTo>
                      <a:lnTo>
                        <a:pt x="29" y="442"/>
                      </a:lnTo>
                      <a:lnTo>
                        <a:pt x="39" y="437"/>
                      </a:lnTo>
                      <a:lnTo>
                        <a:pt x="44" y="442"/>
                      </a:lnTo>
                      <a:lnTo>
                        <a:pt x="54" y="426"/>
                      </a:lnTo>
                      <a:lnTo>
                        <a:pt x="63" y="431"/>
                      </a:lnTo>
                      <a:lnTo>
                        <a:pt x="73" y="426"/>
                      </a:lnTo>
                      <a:lnTo>
                        <a:pt x="83" y="405"/>
                      </a:lnTo>
                      <a:lnTo>
                        <a:pt x="93" y="431"/>
                      </a:lnTo>
                      <a:lnTo>
                        <a:pt x="102" y="431"/>
                      </a:lnTo>
                      <a:lnTo>
                        <a:pt x="107" y="442"/>
                      </a:lnTo>
                      <a:lnTo>
                        <a:pt x="117" y="431"/>
                      </a:lnTo>
                      <a:lnTo>
                        <a:pt x="127" y="442"/>
                      </a:lnTo>
                      <a:lnTo>
                        <a:pt x="136" y="437"/>
                      </a:lnTo>
                      <a:lnTo>
                        <a:pt x="146" y="426"/>
                      </a:lnTo>
                      <a:lnTo>
                        <a:pt x="156" y="431"/>
                      </a:lnTo>
                      <a:lnTo>
                        <a:pt x="166" y="437"/>
                      </a:lnTo>
                      <a:lnTo>
                        <a:pt x="171" y="442"/>
                      </a:lnTo>
                      <a:lnTo>
                        <a:pt x="180" y="442"/>
                      </a:lnTo>
                      <a:lnTo>
                        <a:pt x="190" y="437"/>
                      </a:lnTo>
                      <a:lnTo>
                        <a:pt x="200" y="437"/>
                      </a:lnTo>
                      <a:lnTo>
                        <a:pt x="210" y="442"/>
                      </a:lnTo>
                      <a:lnTo>
                        <a:pt x="219" y="442"/>
                      </a:lnTo>
                      <a:lnTo>
                        <a:pt x="224" y="442"/>
                      </a:lnTo>
                      <a:lnTo>
                        <a:pt x="234" y="442"/>
                      </a:lnTo>
                      <a:lnTo>
                        <a:pt x="244" y="373"/>
                      </a:lnTo>
                      <a:lnTo>
                        <a:pt x="253" y="437"/>
                      </a:lnTo>
                      <a:lnTo>
                        <a:pt x="263" y="431"/>
                      </a:lnTo>
                      <a:lnTo>
                        <a:pt x="273" y="431"/>
                      </a:lnTo>
                      <a:lnTo>
                        <a:pt x="283" y="426"/>
                      </a:lnTo>
                      <a:lnTo>
                        <a:pt x="288" y="431"/>
                      </a:lnTo>
                      <a:lnTo>
                        <a:pt x="297" y="431"/>
                      </a:lnTo>
                      <a:lnTo>
                        <a:pt x="307" y="410"/>
                      </a:lnTo>
                      <a:lnTo>
                        <a:pt x="317" y="394"/>
                      </a:lnTo>
                      <a:lnTo>
                        <a:pt x="327" y="357"/>
                      </a:lnTo>
                      <a:lnTo>
                        <a:pt x="336" y="341"/>
                      </a:lnTo>
                      <a:lnTo>
                        <a:pt x="346" y="394"/>
                      </a:lnTo>
                      <a:lnTo>
                        <a:pt x="351" y="399"/>
                      </a:lnTo>
                      <a:lnTo>
                        <a:pt x="361" y="325"/>
                      </a:lnTo>
                      <a:lnTo>
                        <a:pt x="370" y="320"/>
                      </a:lnTo>
                      <a:lnTo>
                        <a:pt x="380" y="272"/>
                      </a:lnTo>
                      <a:lnTo>
                        <a:pt x="390" y="325"/>
                      </a:lnTo>
                      <a:lnTo>
                        <a:pt x="400" y="351"/>
                      </a:lnTo>
                      <a:lnTo>
                        <a:pt x="405" y="320"/>
                      </a:lnTo>
                      <a:lnTo>
                        <a:pt x="414" y="325"/>
                      </a:lnTo>
                      <a:lnTo>
                        <a:pt x="424" y="0"/>
                      </a:lnTo>
                      <a:lnTo>
                        <a:pt x="434" y="330"/>
                      </a:lnTo>
                      <a:lnTo>
                        <a:pt x="444" y="346"/>
                      </a:lnTo>
                      <a:lnTo>
                        <a:pt x="453" y="266"/>
                      </a:lnTo>
                      <a:lnTo>
                        <a:pt x="463" y="336"/>
                      </a:lnTo>
                      <a:lnTo>
                        <a:pt x="468" y="362"/>
                      </a:lnTo>
                      <a:lnTo>
                        <a:pt x="478" y="351"/>
                      </a:lnTo>
                      <a:lnTo>
                        <a:pt x="487" y="378"/>
                      </a:lnTo>
                      <a:lnTo>
                        <a:pt x="497" y="362"/>
                      </a:lnTo>
                      <a:lnTo>
                        <a:pt x="507" y="373"/>
                      </a:lnTo>
                      <a:lnTo>
                        <a:pt x="517" y="330"/>
                      </a:lnTo>
                      <a:lnTo>
                        <a:pt x="522" y="373"/>
                      </a:lnTo>
                      <a:lnTo>
                        <a:pt x="531" y="357"/>
                      </a:lnTo>
                      <a:lnTo>
                        <a:pt x="541" y="346"/>
                      </a:lnTo>
                      <a:lnTo>
                        <a:pt x="551" y="373"/>
                      </a:lnTo>
                      <a:lnTo>
                        <a:pt x="560" y="373"/>
                      </a:lnTo>
                      <a:lnTo>
                        <a:pt x="570" y="336"/>
                      </a:lnTo>
                      <a:lnTo>
                        <a:pt x="580" y="410"/>
                      </a:lnTo>
                      <a:lnTo>
                        <a:pt x="585" y="405"/>
                      </a:lnTo>
                      <a:lnTo>
                        <a:pt x="595" y="357"/>
                      </a:lnTo>
                      <a:lnTo>
                        <a:pt x="604" y="341"/>
                      </a:lnTo>
                      <a:lnTo>
                        <a:pt x="614" y="277"/>
                      </a:lnTo>
                      <a:lnTo>
                        <a:pt x="624" y="298"/>
                      </a:lnTo>
                      <a:lnTo>
                        <a:pt x="634" y="325"/>
                      </a:lnTo>
                      <a:lnTo>
                        <a:pt x="643" y="399"/>
                      </a:lnTo>
                      <a:lnTo>
                        <a:pt x="648" y="351"/>
                      </a:lnTo>
                      <a:lnTo>
                        <a:pt x="658" y="383"/>
                      </a:lnTo>
                      <a:lnTo>
                        <a:pt x="668" y="378"/>
                      </a:lnTo>
                      <a:lnTo>
                        <a:pt x="677" y="415"/>
                      </a:lnTo>
                      <a:lnTo>
                        <a:pt x="687" y="421"/>
                      </a:lnTo>
                      <a:lnTo>
                        <a:pt x="697" y="437"/>
                      </a:lnTo>
                      <a:lnTo>
                        <a:pt x="702" y="415"/>
                      </a:lnTo>
                      <a:lnTo>
                        <a:pt x="712" y="394"/>
                      </a:lnTo>
                      <a:lnTo>
                        <a:pt x="721" y="389"/>
                      </a:lnTo>
                      <a:lnTo>
                        <a:pt x="731" y="410"/>
                      </a:lnTo>
                      <a:lnTo>
                        <a:pt x="741" y="415"/>
                      </a:lnTo>
                      <a:lnTo>
                        <a:pt x="751" y="394"/>
                      </a:lnTo>
                      <a:lnTo>
                        <a:pt x="760" y="410"/>
                      </a:lnTo>
                      <a:lnTo>
                        <a:pt x="765" y="405"/>
                      </a:lnTo>
                      <a:lnTo>
                        <a:pt x="775" y="362"/>
                      </a:lnTo>
                      <a:lnTo>
                        <a:pt x="785" y="320"/>
                      </a:lnTo>
                      <a:lnTo>
                        <a:pt x="794" y="293"/>
                      </a:lnTo>
                      <a:lnTo>
                        <a:pt x="804" y="304"/>
                      </a:lnTo>
                      <a:lnTo>
                        <a:pt x="814" y="298"/>
                      </a:lnTo>
                      <a:lnTo>
                        <a:pt x="824" y="341"/>
                      </a:lnTo>
                      <a:lnTo>
                        <a:pt x="829" y="293"/>
                      </a:lnTo>
                      <a:lnTo>
                        <a:pt x="838" y="426"/>
                      </a:lnTo>
                      <a:lnTo>
                        <a:pt x="848" y="399"/>
                      </a:lnTo>
                      <a:lnTo>
                        <a:pt x="858" y="426"/>
                      </a:lnTo>
                      <a:lnTo>
                        <a:pt x="868" y="415"/>
                      </a:lnTo>
                      <a:lnTo>
                        <a:pt x="877" y="426"/>
                      </a:lnTo>
                      <a:lnTo>
                        <a:pt x="882" y="415"/>
                      </a:lnTo>
                      <a:lnTo>
                        <a:pt x="892" y="437"/>
                      </a:lnTo>
                      <a:lnTo>
                        <a:pt x="902" y="421"/>
                      </a:lnTo>
                      <a:lnTo>
                        <a:pt x="911" y="426"/>
                      </a:lnTo>
                      <a:lnTo>
                        <a:pt x="921" y="426"/>
                      </a:lnTo>
                      <a:lnTo>
                        <a:pt x="931" y="415"/>
                      </a:lnTo>
                      <a:lnTo>
                        <a:pt x="941" y="410"/>
                      </a:lnTo>
                      <a:lnTo>
                        <a:pt x="946" y="421"/>
                      </a:lnTo>
                      <a:lnTo>
                        <a:pt x="955" y="415"/>
                      </a:lnTo>
                      <a:lnTo>
                        <a:pt x="965" y="431"/>
                      </a:lnTo>
                      <a:lnTo>
                        <a:pt x="975" y="437"/>
                      </a:lnTo>
                      <a:lnTo>
                        <a:pt x="985" y="410"/>
                      </a:lnTo>
                      <a:lnTo>
                        <a:pt x="994" y="415"/>
                      </a:lnTo>
                      <a:lnTo>
                        <a:pt x="1004" y="431"/>
                      </a:lnTo>
                      <a:lnTo>
                        <a:pt x="1009" y="415"/>
                      </a:lnTo>
                      <a:lnTo>
                        <a:pt x="1019" y="410"/>
                      </a:lnTo>
                      <a:lnTo>
                        <a:pt x="1028" y="415"/>
                      </a:lnTo>
                      <a:lnTo>
                        <a:pt x="1038" y="426"/>
                      </a:lnTo>
                      <a:lnTo>
                        <a:pt x="1048" y="426"/>
                      </a:lnTo>
                      <a:lnTo>
                        <a:pt x="1058" y="437"/>
                      </a:lnTo>
                      <a:lnTo>
                        <a:pt x="1063" y="431"/>
                      </a:lnTo>
                      <a:lnTo>
                        <a:pt x="1072" y="421"/>
                      </a:lnTo>
                      <a:lnTo>
                        <a:pt x="1082" y="399"/>
                      </a:lnTo>
                      <a:lnTo>
                        <a:pt x="1092" y="399"/>
                      </a:lnTo>
                      <a:lnTo>
                        <a:pt x="1102" y="410"/>
                      </a:lnTo>
                      <a:lnTo>
                        <a:pt x="1111" y="421"/>
                      </a:lnTo>
                      <a:lnTo>
                        <a:pt x="1121" y="437"/>
                      </a:lnTo>
                      <a:lnTo>
                        <a:pt x="1126" y="431"/>
                      </a:lnTo>
                      <a:lnTo>
                        <a:pt x="1136" y="431"/>
                      </a:lnTo>
                      <a:lnTo>
                        <a:pt x="1145" y="442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cxnSp>
              <p:nvCxnSpPr>
                <p:cNvPr id="20" name="19 Conector recto"/>
                <p:cNvCxnSpPr/>
                <p:nvPr/>
              </p:nvCxnSpPr>
              <p:spPr>
                <a:xfrm flipH="1">
                  <a:off x="5289441" y="4221088"/>
                  <a:ext cx="2639" cy="299155"/>
                </a:xfrm>
                <a:prstGeom prst="line">
                  <a:avLst/>
                </a:prstGeom>
                <a:noFill/>
                <a:ln w="6350" cap="flat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</p:cxnSp>
            <p:sp>
              <p:nvSpPr>
                <p:cNvPr id="21" name="Freeform 94"/>
                <p:cNvSpPr>
                  <a:spLocks/>
                </p:cNvSpPr>
                <p:nvPr/>
              </p:nvSpPr>
              <p:spPr bwMode="auto">
                <a:xfrm>
                  <a:off x="1331641" y="4165170"/>
                  <a:ext cx="1986582" cy="320675"/>
                </a:xfrm>
                <a:custGeom>
                  <a:avLst/>
                  <a:gdLst>
                    <a:gd name="T0" fmla="*/ 10 w 571"/>
                    <a:gd name="T1" fmla="*/ 197 h 202"/>
                    <a:gd name="T2" fmla="*/ 30 w 571"/>
                    <a:gd name="T3" fmla="*/ 202 h 202"/>
                    <a:gd name="T4" fmla="*/ 44 w 571"/>
                    <a:gd name="T5" fmla="*/ 181 h 202"/>
                    <a:gd name="T6" fmla="*/ 64 w 571"/>
                    <a:gd name="T7" fmla="*/ 186 h 202"/>
                    <a:gd name="T8" fmla="*/ 83 w 571"/>
                    <a:gd name="T9" fmla="*/ 181 h 202"/>
                    <a:gd name="T10" fmla="*/ 98 w 571"/>
                    <a:gd name="T11" fmla="*/ 80 h 202"/>
                    <a:gd name="T12" fmla="*/ 117 w 571"/>
                    <a:gd name="T13" fmla="*/ 111 h 202"/>
                    <a:gd name="T14" fmla="*/ 137 w 571"/>
                    <a:gd name="T15" fmla="*/ 0 h 202"/>
                    <a:gd name="T16" fmla="*/ 156 w 571"/>
                    <a:gd name="T17" fmla="*/ 90 h 202"/>
                    <a:gd name="T18" fmla="*/ 171 w 571"/>
                    <a:gd name="T19" fmla="*/ 181 h 202"/>
                    <a:gd name="T20" fmla="*/ 190 w 571"/>
                    <a:gd name="T21" fmla="*/ 181 h 202"/>
                    <a:gd name="T22" fmla="*/ 210 w 571"/>
                    <a:gd name="T23" fmla="*/ 186 h 202"/>
                    <a:gd name="T24" fmla="*/ 225 w 571"/>
                    <a:gd name="T25" fmla="*/ 170 h 202"/>
                    <a:gd name="T26" fmla="*/ 244 w 571"/>
                    <a:gd name="T27" fmla="*/ 197 h 202"/>
                    <a:gd name="T28" fmla="*/ 264 w 571"/>
                    <a:gd name="T29" fmla="*/ 191 h 202"/>
                    <a:gd name="T30" fmla="*/ 278 w 571"/>
                    <a:gd name="T31" fmla="*/ 181 h 202"/>
                    <a:gd name="T32" fmla="*/ 298 w 571"/>
                    <a:gd name="T33" fmla="*/ 191 h 202"/>
                    <a:gd name="T34" fmla="*/ 317 w 571"/>
                    <a:gd name="T35" fmla="*/ 186 h 202"/>
                    <a:gd name="T36" fmla="*/ 337 w 571"/>
                    <a:gd name="T37" fmla="*/ 127 h 202"/>
                    <a:gd name="T38" fmla="*/ 351 w 571"/>
                    <a:gd name="T39" fmla="*/ 191 h 202"/>
                    <a:gd name="T40" fmla="*/ 371 w 571"/>
                    <a:gd name="T41" fmla="*/ 202 h 202"/>
                    <a:gd name="T42" fmla="*/ 390 w 571"/>
                    <a:gd name="T43" fmla="*/ 191 h 202"/>
                    <a:gd name="T44" fmla="*/ 405 w 571"/>
                    <a:gd name="T45" fmla="*/ 186 h 202"/>
                    <a:gd name="T46" fmla="*/ 424 w 571"/>
                    <a:gd name="T47" fmla="*/ 170 h 202"/>
                    <a:gd name="T48" fmla="*/ 444 w 571"/>
                    <a:gd name="T49" fmla="*/ 149 h 202"/>
                    <a:gd name="T50" fmla="*/ 459 w 571"/>
                    <a:gd name="T51" fmla="*/ 191 h 202"/>
                    <a:gd name="T52" fmla="*/ 478 w 571"/>
                    <a:gd name="T53" fmla="*/ 197 h 202"/>
                    <a:gd name="T54" fmla="*/ 498 w 571"/>
                    <a:gd name="T55" fmla="*/ 181 h 202"/>
                    <a:gd name="T56" fmla="*/ 517 w 571"/>
                    <a:gd name="T57" fmla="*/ 181 h 202"/>
                    <a:gd name="T58" fmla="*/ 532 w 571"/>
                    <a:gd name="T59" fmla="*/ 197 h 202"/>
                    <a:gd name="T60" fmla="*/ 551 w 571"/>
                    <a:gd name="T61" fmla="*/ 170 h 202"/>
                    <a:gd name="T62" fmla="*/ 571 w 571"/>
                    <a:gd name="T63" fmla="*/ 186 h 202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571" h="202">
                      <a:moveTo>
                        <a:pt x="0" y="202"/>
                      </a:moveTo>
                      <a:lnTo>
                        <a:pt x="10" y="197"/>
                      </a:lnTo>
                      <a:lnTo>
                        <a:pt x="20" y="197"/>
                      </a:lnTo>
                      <a:lnTo>
                        <a:pt x="30" y="202"/>
                      </a:lnTo>
                      <a:lnTo>
                        <a:pt x="39" y="186"/>
                      </a:lnTo>
                      <a:lnTo>
                        <a:pt x="44" y="181"/>
                      </a:lnTo>
                      <a:lnTo>
                        <a:pt x="54" y="186"/>
                      </a:lnTo>
                      <a:lnTo>
                        <a:pt x="64" y="186"/>
                      </a:lnTo>
                      <a:lnTo>
                        <a:pt x="73" y="170"/>
                      </a:lnTo>
                      <a:lnTo>
                        <a:pt x="83" y="181"/>
                      </a:lnTo>
                      <a:lnTo>
                        <a:pt x="93" y="191"/>
                      </a:lnTo>
                      <a:lnTo>
                        <a:pt x="98" y="80"/>
                      </a:lnTo>
                      <a:lnTo>
                        <a:pt x="108" y="101"/>
                      </a:lnTo>
                      <a:lnTo>
                        <a:pt x="117" y="111"/>
                      </a:lnTo>
                      <a:lnTo>
                        <a:pt x="127" y="10"/>
                      </a:lnTo>
                      <a:lnTo>
                        <a:pt x="137" y="0"/>
                      </a:lnTo>
                      <a:lnTo>
                        <a:pt x="147" y="10"/>
                      </a:lnTo>
                      <a:lnTo>
                        <a:pt x="156" y="90"/>
                      </a:lnTo>
                      <a:lnTo>
                        <a:pt x="161" y="186"/>
                      </a:lnTo>
                      <a:lnTo>
                        <a:pt x="171" y="181"/>
                      </a:lnTo>
                      <a:lnTo>
                        <a:pt x="181" y="181"/>
                      </a:lnTo>
                      <a:lnTo>
                        <a:pt x="190" y="181"/>
                      </a:lnTo>
                      <a:lnTo>
                        <a:pt x="200" y="181"/>
                      </a:lnTo>
                      <a:lnTo>
                        <a:pt x="210" y="186"/>
                      </a:lnTo>
                      <a:lnTo>
                        <a:pt x="220" y="191"/>
                      </a:lnTo>
                      <a:lnTo>
                        <a:pt x="225" y="170"/>
                      </a:lnTo>
                      <a:lnTo>
                        <a:pt x="234" y="197"/>
                      </a:lnTo>
                      <a:lnTo>
                        <a:pt x="244" y="197"/>
                      </a:lnTo>
                      <a:lnTo>
                        <a:pt x="254" y="186"/>
                      </a:lnTo>
                      <a:lnTo>
                        <a:pt x="264" y="191"/>
                      </a:lnTo>
                      <a:lnTo>
                        <a:pt x="273" y="202"/>
                      </a:lnTo>
                      <a:lnTo>
                        <a:pt x="278" y="181"/>
                      </a:lnTo>
                      <a:lnTo>
                        <a:pt x="288" y="197"/>
                      </a:lnTo>
                      <a:lnTo>
                        <a:pt x="298" y="191"/>
                      </a:lnTo>
                      <a:lnTo>
                        <a:pt x="307" y="175"/>
                      </a:lnTo>
                      <a:lnTo>
                        <a:pt x="317" y="186"/>
                      </a:lnTo>
                      <a:lnTo>
                        <a:pt x="327" y="170"/>
                      </a:lnTo>
                      <a:lnTo>
                        <a:pt x="337" y="127"/>
                      </a:lnTo>
                      <a:lnTo>
                        <a:pt x="342" y="175"/>
                      </a:lnTo>
                      <a:lnTo>
                        <a:pt x="351" y="191"/>
                      </a:lnTo>
                      <a:lnTo>
                        <a:pt x="361" y="191"/>
                      </a:lnTo>
                      <a:lnTo>
                        <a:pt x="371" y="202"/>
                      </a:lnTo>
                      <a:lnTo>
                        <a:pt x="381" y="202"/>
                      </a:lnTo>
                      <a:lnTo>
                        <a:pt x="390" y="191"/>
                      </a:lnTo>
                      <a:lnTo>
                        <a:pt x="400" y="191"/>
                      </a:lnTo>
                      <a:lnTo>
                        <a:pt x="405" y="186"/>
                      </a:lnTo>
                      <a:lnTo>
                        <a:pt x="415" y="175"/>
                      </a:lnTo>
                      <a:lnTo>
                        <a:pt x="424" y="170"/>
                      </a:lnTo>
                      <a:lnTo>
                        <a:pt x="434" y="186"/>
                      </a:lnTo>
                      <a:lnTo>
                        <a:pt x="444" y="149"/>
                      </a:lnTo>
                      <a:lnTo>
                        <a:pt x="454" y="133"/>
                      </a:lnTo>
                      <a:lnTo>
                        <a:pt x="459" y="191"/>
                      </a:lnTo>
                      <a:lnTo>
                        <a:pt x="468" y="197"/>
                      </a:lnTo>
                      <a:lnTo>
                        <a:pt x="478" y="197"/>
                      </a:lnTo>
                      <a:lnTo>
                        <a:pt x="488" y="191"/>
                      </a:lnTo>
                      <a:lnTo>
                        <a:pt x="498" y="181"/>
                      </a:lnTo>
                      <a:lnTo>
                        <a:pt x="507" y="191"/>
                      </a:lnTo>
                      <a:lnTo>
                        <a:pt x="517" y="181"/>
                      </a:lnTo>
                      <a:lnTo>
                        <a:pt x="522" y="191"/>
                      </a:lnTo>
                      <a:lnTo>
                        <a:pt x="532" y="197"/>
                      </a:lnTo>
                      <a:lnTo>
                        <a:pt x="541" y="197"/>
                      </a:lnTo>
                      <a:lnTo>
                        <a:pt x="551" y="170"/>
                      </a:lnTo>
                      <a:lnTo>
                        <a:pt x="561" y="186"/>
                      </a:lnTo>
                      <a:lnTo>
                        <a:pt x="571" y="186"/>
                      </a:lnTo>
                    </a:path>
                  </a:pathLst>
                </a:custGeom>
                <a:noFill/>
                <a:ln w="12700" cap="flat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sz="1200"/>
                </a:p>
              </p:txBody>
            </p:sp>
            <p:cxnSp>
              <p:nvCxnSpPr>
                <p:cNvPr id="22" name="21 Conector recto"/>
                <p:cNvCxnSpPr/>
                <p:nvPr/>
              </p:nvCxnSpPr>
              <p:spPr>
                <a:xfrm flipV="1">
                  <a:off x="3318223" y="4325507"/>
                  <a:ext cx="29641" cy="144016"/>
                </a:xfrm>
                <a:prstGeom prst="line">
                  <a:avLst/>
                </a:prstGeom>
                <a:noFill/>
                <a:ln w="6350" cap="flat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23" name="22 Conector recto"/>
                <p:cNvCxnSpPr/>
                <p:nvPr/>
              </p:nvCxnSpPr>
              <p:spPr>
                <a:xfrm>
                  <a:off x="3347864" y="4328680"/>
                  <a:ext cx="2310" cy="108432"/>
                </a:xfrm>
                <a:prstGeom prst="line">
                  <a:avLst/>
                </a:prstGeom>
                <a:noFill/>
                <a:ln w="6350" cap="flat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24" name="23 Conector recto"/>
                <p:cNvCxnSpPr/>
                <p:nvPr/>
              </p:nvCxnSpPr>
              <p:spPr>
                <a:xfrm flipH="1">
                  <a:off x="3347864" y="4077072"/>
                  <a:ext cx="34762" cy="360040"/>
                </a:xfrm>
                <a:prstGeom prst="line">
                  <a:avLst/>
                </a:prstGeom>
                <a:noFill/>
                <a:ln w="6350" cap="flat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</p:cxnSp>
            <p:cxnSp>
              <p:nvCxnSpPr>
                <p:cNvPr id="25" name="24 Conector recto"/>
                <p:cNvCxnSpPr/>
                <p:nvPr/>
              </p:nvCxnSpPr>
              <p:spPr>
                <a:xfrm>
                  <a:off x="3382626" y="4066562"/>
                  <a:ext cx="18171" cy="54216"/>
                </a:xfrm>
                <a:prstGeom prst="line">
                  <a:avLst/>
                </a:prstGeom>
                <a:noFill/>
                <a:ln w="6350" cap="flat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</p:spPr>
            </p:cxnSp>
            <p:sp>
              <p:nvSpPr>
                <p:cNvPr id="26" name="25 Rectángulo"/>
                <p:cNvSpPr/>
                <p:nvPr/>
              </p:nvSpPr>
              <p:spPr>
                <a:xfrm>
                  <a:off x="1261727" y="3429000"/>
                  <a:ext cx="108012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200" dirty="0" smtClean="0">
                      <a:latin typeface="Times New Roman" pitchFamily="18" charset="0"/>
                      <a:cs typeface="Times New Roman" pitchFamily="18" charset="0"/>
                    </a:rPr>
                    <a:t>3. PHYSICAL MODELING </a:t>
                  </a:r>
                </a:p>
              </p:txBody>
            </p:sp>
            <p:grpSp>
              <p:nvGrpSpPr>
                <p:cNvPr id="27" name="26 Grupo"/>
                <p:cNvGrpSpPr/>
                <p:nvPr/>
              </p:nvGrpSpPr>
              <p:grpSpPr>
                <a:xfrm>
                  <a:off x="1121903" y="1484783"/>
                  <a:ext cx="1203029" cy="668398"/>
                  <a:chOff x="4237297" y="1484783"/>
                  <a:chExt cx="1203029" cy="668398"/>
                </a:xfrm>
              </p:grpSpPr>
              <p:sp>
                <p:nvSpPr>
                  <p:cNvPr id="39" name="38 CuadroTexto"/>
                  <p:cNvSpPr txBox="1"/>
                  <p:nvPr/>
                </p:nvSpPr>
                <p:spPr>
                  <a:xfrm>
                    <a:off x="4237297" y="1506850"/>
                    <a:ext cx="1203029" cy="64633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s-ES" sz="1200" dirty="0" smtClean="0">
                        <a:latin typeface="Times New Roman" pitchFamily="18" charset="0"/>
                        <a:cs typeface="Times New Roman" pitchFamily="18" charset="0"/>
                      </a:rPr>
                      <a:t>2. MACHINE LEARNING MODELS I</a:t>
                    </a:r>
                    <a:endParaRPr lang="en-US" sz="1200" dirty="0">
                      <a:latin typeface="Times New Roman" pitchFamily="18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40" name="39 Llamada rectangular"/>
                  <p:cNvSpPr/>
                  <p:nvPr/>
                </p:nvSpPr>
                <p:spPr>
                  <a:xfrm>
                    <a:off x="4254795" y="1484783"/>
                    <a:ext cx="1185531" cy="668397"/>
                  </a:xfrm>
                  <a:prstGeom prst="wedgeRectCallout">
                    <a:avLst>
                      <a:gd name="adj1" fmla="val -21960"/>
                      <a:gd name="adj2" fmla="val 111115"/>
                    </a:avLst>
                  </a:prstGeom>
                  <a:solidFill>
                    <a:srgbClr val="CC0099">
                      <a:alpha val="16000"/>
                    </a:srgb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200"/>
                  </a:p>
                </p:txBody>
              </p:sp>
            </p:grpSp>
            <p:sp>
              <p:nvSpPr>
                <p:cNvPr id="28" name="27 CuadroTexto"/>
                <p:cNvSpPr txBox="1"/>
                <p:nvPr/>
              </p:nvSpPr>
              <p:spPr>
                <a:xfrm>
                  <a:off x="2204119" y="2636912"/>
                  <a:ext cx="1222040" cy="646331"/>
                </a:xfrm>
                <a:prstGeom prst="rect">
                  <a:avLst/>
                </a:prstGeom>
                <a:solidFill>
                  <a:srgbClr val="CC0099">
                    <a:alpha val="12000"/>
                  </a:srgbClr>
                </a:solid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ES" sz="1200" dirty="0" smtClean="0">
                      <a:latin typeface="Times New Roman" pitchFamily="18" charset="0"/>
                      <a:cs typeface="Times New Roman" pitchFamily="18" charset="0"/>
                    </a:rPr>
                    <a:t>4 . </a:t>
                  </a:r>
                  <a:r>
                    <a:rPr lang="es-ES" sz="1200" dirty="0">
                      <a:latin typeface="Times New Roman" pitchFamily="18" charset="0"/>
                      <a:cs typeface="Times New Roman" pitchFamily="18" charset="0"/>
                    </a:rPr>
                    <a:t>MACHINE LEARNING </a:t>
                  </a:r>
                  <a:r>
                    <a:rPr lang="es-ES" sz="1200" dirty="0" smtClean="0">
                      <a:latin typeface="Times New Roman" pitchFamily="18" charset="0"/>
                      <a:cs typeface="Times New Roman" pitchFamily="18" charset="0"/>
                    </a:rPr>
                    <a:t>MODELS II</a:t>
                  </a:r>
                  <a:endParaRPr lang="en-US" sz="12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29" name="28 Conector recto de flecha"/>
                <p:cNvCxnSpPr/>
                <p:nvPr/>
              </p:nvCxnSpPr>
              <p:spPr>
                <a:xfrm>
                  <a:off x="1331641" y="3901118"/>
                  <a:ext cx="115212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29 Rectángulo"/>
                <p:cNvSpPr/>
                <p:nvPr/>
              </p:nvSpPr>
              <p:spPr>
                <a:xfrm>
                  <a:off x="4358071" y="3429000"/>
                  <a:ext cx="1137308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s-ES" sz="1200" dirty="0" smtClean="0">
                      <a:latin typeface="Times New Roman" pitchFamily="18" charset="0"/>
                      <a:cs typeface="Times New Roman" pitchFamily="18" charset="0"/>
                    </a:rPr>
                    <a:t>3. PHYSICAL MODELING </a:t>
                  </a:r>
                </a:p>
              </p:txBody>
            </p:sp>
            <p:cxnSp>
              <p:nvCxnSpPr>
                <p:cNvPr id="31" name="30 Conector recto de flecha"/>
                <p:cNvCxnSpPr/>
                <p:nvPr/>
              </p:nvCxnSpPr>
              <p:spPr>
                <a:xfrm>
                  <a:off x="4427985" y="3861048"/>
                  <a:ext cx="115212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31 Conector recto de flecha"/>
                <p:cNvCxnSpPr/>
                <p:nvPr/>
              </p:nvCxnSpPr>
              <p:spPr>
                <a:xfrm>
                  <a:off x="2843808" y="4653136"/>
                  <a:ext cx="1584177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32 Conector recto de flecha"/>
                <p:cNvCxnSpPr/>
                <p:nvPr/>
              </p:nvCxnSpPr>
              <p:spPr>
                <a:xfrm>
                  <a:off x="5940151" y="4653136"/>
                  <a:ext cx="2232249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headEnd type="arrow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33 Conector recto"/>
                <p:cNvCxnSpPr/>
                <p:nvPr/>
              </p:nvCxnSpPr>
              <p:spPr>
                <a:xfrm>
                  <a:off x="6588224" y="1423809"/>
                  <a:ext cx="3748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34 Conector recto"/>
                <p:cNvCxnSpPr/>
                <p:nvPr/>
              </p:nvCxnSpPr>
              <p:spPr>
                <a:xfrm>
                  <a:off x="6588224" y="1700808"/>
                  <a:ext cx="37484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35 CuadroTexto"/>
                <p:cNvSpPr txBox="1"/>
                <p:nvPr/>
              </p:nvSpPr>
              <p:spPr>
                <a:xfrm>
                  <a:off x="7092280" y="1279793"/>
                  <a:ext cx="9995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600" dirty="0" err="1" smtClean="0">
                      <a:latin typeface="Times New Roman" pitchFamily="18" charset="0"/>
                      <a:cs typeface="Times New Roman" pitchFamily="18" charset="0"/>
                    </a:rPr>
                    <a:t>Turbidity</a:t>
                  </a:r>
                  <a:endParaRPr lang="en-US" sz="16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37" name="36 CuadroTexto"/>
                <p:cNvSpPr txBox="1"/>
                <p:nvPr/>
              </p:nvSpPr>
              <p:spPr>
                <a:xfrm>
                  <a:off x="7092278" y="1495817"/>
                  <a:ext cx="13744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1600" dirty="0" err="1" smtClean="0">
                      <a:latin typeface="Times New Roman" pitchFamily="18" charset="0"/>
                      <a:cs typeface="Times New Roman" pitchFamily="18" charset="0"/>
                    </a:rPr>
                    <a:t>Chlorophyll</a:t>
                  </a:r>
                  <a:r>
                    <a:rPr lang="es-ES" sz="1600" dirty="0" smtClean="0">
                      <a:latin typeface="Times New Roman" pitchFamily="18" charset="0"/>
                      <a:cs typeface="Times New Roman" pitchFamily="18" charset="0"/>
                    </a:rPr>
                    <a:t>-a</a:t>
                  </a:r>
                  <a:endParaRPr lang="en-US" sz="16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cxnSp>
              <p:nvCxnSpPr>
                <p:cNvPr id="38" name="37 Conector recto de flecha"/>
                <p:cNvCxnSpPr/>
                <p:nvPr/>
              </p:nvCxnSpPr>
              <p:spPr>
                <a:xfrm>
                  <a:off x="1331641" y="4509120"/>
                  <a:ext cx="7026696" cy="5562"/>
                </a:xfrm>
                <a:prstGeom prst="straightConnector1">
                  <a:avLst/>
                </a:prstGeom>
                <a:ln w="22225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11 Abrir llave"/>
              <p:cNvSpPr/>
              <p:nvPr/>
            </p:nvSpPr>
            <p:spPr>
              <a:xfrm rot="5400000">
                <a:off x="4468179" y="-2585764"/>
                <a:ext cx="504056" cy="7493024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12 CuadroTexto"/>
              <p:cNvSpPr txBox="1"/>
              <p:nvPr/>
            </p:nvSpPr>
            <p:spPr>
              <a:xfrm>
                <a:off x="3642183" y="620688"/>
                <a:ext cx="2160239" cy="276999"/>
              </a:xfrm>
              <a:prstGeom prst="rect">
                <a:avLst/>
              </a:prstGeom>
              <a:noFill/>
              <a:ln>
                <a:noFill/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1200" dirty="0" smtClean="0">
                    <a:latin typeface="Times New Roman" pitchFamily="18" charset="0"/>
                    <a:cs typeface="Times New Roman" pitchFamily="18" charset="0"/>
                  </a:rPr>
                  <a:t>1. TIME SERIES ANALYSIS</a:t>
                </a:r>
                <a:endParaRPr lang="en-US" sz="12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" name="7 Llamada rectangular"/>
            <p:cNvSpPr/>
            <p:nvPr/>
          </p:nvSpPr>
          <p:spPr>
            <a:xfrm>
              <a:off x="4283969" y="1484784"/>
              <a:ext cx="1217848" cy="668396"/>
            </a:xfrm>
            <a:prstGeom prst="wedgeRectCallout">
              <a:avLst>
                <a:gd name="adj1" fmla="val -23219"/>
                <a:gd name="adj2" fmla="val 111114"/>
              </a:avLst>
            </a:prstGeom>
            <a:solidFill>
              <a:srgbClr val="CC0099">
                <a:alpha val="11000"/>
              </a:srgb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8 CuadroTexto"/>
            <p:cNvSpPr txBox="1"/>
            <p:nvPr/>
          </p:nvSpPr>
          <p:spPr>
            <a:xfrm>
              <a:off x="4277681" y="1506850"/>
              <a:ext cx="122413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>
                  <a:latin typeface="Times New Roman" pitchFamily="18" charset="0"/>
                  <a:cs typeface="Times New Roman" pitchFamily="18" charset="0"/>
                </a:rPr>
                <a:t>2. MACHINE LEARNING MODELS I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9 CuadroTexto"/>
            <p:cNvSpPr txBox="1"/>
            <p:nvPr/>
          </p:nvSpPr>
          <p:spPr>
            <a:xfrm>
              <a:off x="6701477" y="2636912"/>
              <a:ext cx="1182891" cy="646331"/>
            </a:xfrm>
            <a:prstGeom prst="rect">
              <a:avLst/>
            </a:prstGeom>
            <a:solidFill>
              <a:srgbClr val="CC0099">
                <a:alpha val="11000"/>
              </a:srgbClr>
            </a:solidFill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200" dirty="0" smtClean="0">
                  <a:latin typeface="Times New Roman" pitchFamily="18" charset="0"/>
                  <a:cs typeface="Times New Roman" pitchFamily="18" charset="0"/>
                </a:rPr>
                <a:t>4 . </a:t>
              </a:r>
              <a:r>
                <a:rPr lang="es-ES" sz="1200" dirty="0">
                  <a:latin typeface="Times New Roman" pitchFamily="18" charset="0"/>
                  <a:cs typeface="Times New Roman" pitchFamily="18" charset="0"/>
                </a:rPr>
                <a:t>MACHINE LEARNING </a:t>
              </a:r>
              <a:r>
                <a:rPr lang="es-ES" sz="1200" dirty="0" smtClean="0">
                  <a:latin typeface="Times New Roman" pitchFamily="18" charset="0"/>
                  <a:cs typeface="Times New Roman" pitchFamily="18" charset="0"/>
                </a:rPr>
                <a:t>MODELS II</a:t>
              </a:r>
              <a:endParaRPr lang="en-US" sz="1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41" name="Picture 10" descr="Imagen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165304"/>
            <a:ext cx="699774" cy="50405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28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10" y="692696"/>
            <a:ext cx="8960494" cy="432000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3" name="2 CuadroTexto"/>
          <p:cNvSpPr txBox="1"/>
          <p:nvPr/>
        </p:nvSpPr>
        <p:spPr>
          <a:xfrm>
            <a:off x="251520" y="717664"/>
            <a:ext cx="4680520" cy="400110"/>
          </a:xfrm>
          <a:prstGeom prst="rect">
            <a:avLst/>
          </a:prstGeom>
          <a:solidFill>
            <a:srgbClr val="CC0099">
              <a:alpha val="12000"/>
            </a:srgb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Times New Roman" pitchFamily="18" charset="0"/>
                <a:cs typeface="Times New Roman" pitchFamily="18" charset="0"/>
              </a:rPr>
              <a:t>MODELOS ML I: salida CART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23528" y="5014917"/>
            <a:ext cx="4896544" cy="646331"/>
          </a:xfrm>
          <a:prstGeom prst="rect">
            <a:avLst/>
          </a:prstGeom>
          <a:solidFill>
            <a:srgbClr val="CC0099">
              <a:alpha val="12000"/>
            </a:srgbClr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MODELOS ML II: </a:t>
            </a:r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errores </a:t>
            </a:r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de clasificación de grupos </a:t>
            </a:r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funcionales de fitoplancton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733046"/>
            <a:ext cx="4824536" cy="106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0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116632"/>
            <a:ext cx="699774" cy="5040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3"/>
          <a:stretch/>
        </p:blipFill>
        <p:spPr bwMode="auto">
          <a:xfrm>
            <a:off x="7227034" y="4234105"/>
            <a:ext cx="1881470" cy="2579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>
          <a:xfrm>
            <a:off x="179512" y="66690"/>
            <a:ext cx="8352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0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131267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7402793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67744" y="3148237"/>
            <a:ext cx="6747123" cy="3521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441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95536" y="260648"/>
            <a:ext cx="8352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Ejemplo 3:  Modelos de consenso para la predicción de presencia-ausencia de especies de fitoplancton marino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11561" y="1268760"/>
            <a:ext cx="79928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>
                <a:latin typeface="Times New Roman" pitchFamily="18" charset="0"/>
                <a:cs typeface="Times New Roman" pitchFamily="18" charset="0"/>
              </a:rPr>
              <a:t>¿Qué capacidad predictiva tenemos de la </a:t>
            </a:r>
            <a:r>
              <a:rPr lang="es-ES" sz="2200" dirty="0" smtClean="0">
                <a:latin typeface="Times New Roman" pitchFamily="18" charset="0"/>
                <a:cs typeface="Times New Roman" pitchFamily="18" charset="0"/>
              </a:rPr>
              <a:t>aparición </a:t>
            </a:r>
            <a:r>
              <a:rPr lang="es-ES" sz="2200" dirty="0" smtClean="0">
                <a:latin typeface="Times New Roman" pitchFamily="18" charset="0"/>
                <a:cs typeface="Times New Roman" pitchFamily="18" charset="0"/>
              </a:rPr>
              <a:t>de ciertas especies de fitoplancton marino? 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39552" y="2204864"/>
            <a:ext cx="8064896" cy="769441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s-ES" sz="2200" dirty="0" smtClean="0">
                <a:solidFill>
                  <a:schemeClr val="accent4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LOS MODELOS DE CONSENSO COMBINAN LAS PREDICCIONES DE VARIOS MODELOS INDIVIDUALES</a:t>
            </a:r>
          </a:p>
        </p:txBody>
      </p:sp>
      <p:sp>
        <p:nvSpPr>
          <p:cNvPr id="5" name="4 Rectángulo"/>
          <p:cNvSpPr/>
          <p:nvPr/>
        </p:nvSpPr>
        <p:spPr>
          <a:xfrm>
            <a:off x="6300192" y="6597352"/>
            <a:ext cx="3034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 smtClean="0">
                <a:latin typeface="Aparajita" pitchFamily="34" charset="0"/>
                <a:cs typeface="Aparajita" pitchFamily="34" charset="0"/>
              </a:rPr>
              <a:t>Thuiller</a:t>
            </a:r>
            <a:r>
              <a:rPr lang="es-ES" dirty="0" smtClean="0">
                <a:latin typeface="Aparajita" pitchFamily="34" charset="0"/>
                <a:cs typeface="Aparajita" pitchFamily="34" charset="0"/>
              </a:rPr>
              <a:t>, 2004; </a:t>
            </a:r>
            <a:r>
              <a:rPr lang="es-ES" dirty="0" err="1" smtClean="0">
                <a:latin typeface="Aparajita" pitchFamily="34" charset="0"/>
                <a:cs typeface="Aparajita" pitchFamily="34" charset="0"/>
              </a:rPr>
              <a:t>Marmion</a:t>
            </a:r>
            <a:r>
              <a:rPr lang="es-ES" dirty="0" smtClean="0">
                <a:latin typeface="Aparajita" pitchFamily="34" charset="0"/>
                <a:cs typeface="Aparajita" pitchFamily="34" charset="0"/>
              </a:rPr>
              <a:t> et al., 2009 </a:t>
            </a:r>
            <a:endParaRPr lang="en-US" dirty="0">
              <a:latin typeface="Aparajita" pitchFamily="34" charset="0"/>
              <a:cs typeface="Aparajita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5949280"/>
            <a:ext cx="349465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539552" y="3271043"/>
            <a:ext cx="146235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 smtClean="0">
                <a:latin typeface="Times New Roman" pitchFamily="18" charset="0"/>
                <a:cs typeface="Times New Roman" pitchFamily="18" charset="0"/>
              </a:rPr>
              <a:t>RF</a:t>
            </a:r>
          </a:p>
          <a:p>
            <a:r>
              <a:rPr lang="es-ES" sz="2200" dirty="0">
                <a:latin typeface="Times New Roman" pitchFamily="18" charset="0"/>
                <a:cs typeface="Times New Roman" pitchFamily="18" charset="0"/>
              </a:rPr>
              <a:t>+</a:t>
            </a:r>
            <a:endParaRPr lang="es-E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s-ES" sz="2200" dirty="0" err="1" smtClean="0">
                <a:latin typeface="Times New Roman" pitchFamily="18" charset="0"/>
                <a:cs typeface="Times New Roman" pitchFamily="18" charset="0"/>
              </a:rPr>
              <a:t>Boosting</a:t>
            </a:r>
            <a:endParaRPr lang="es-E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s-ES" sz="2200" dirty="0">
                <a:latin typeface="Times New Roman" pitchFamily="18" charset="0"/>
                <a:cs typeface="Times New Roman" pitchFamily="18" charset="0"/>
              </a:rPr>
              <a:t>+</a:t>
            </a:r>
            <a:endParaRPr lang="es-ES" sz="22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s-ES" sz="2200" dirty="0" smtClean="0">
                <a:latin typeface="Times New Roman" pitchFamily="18" charset="0"/>
                <a:cs typeface="Times New Roman" pitchFamily="18" charset="0"/>
              </a:rPr>
              <a:t>SVM</a:t>
            </a:r>
          </a:p>
          <a:p>
            <a:r>
              <a:rPr lang="es-ES" sz="2200" dirty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s-ES" sz="2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s-ES" sz="2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s-ES" sz="2200" dirty="0" smtClean="0">
                <a:latin typeface="Times New Roman" pitchFamily="18" charset="0"/>
                <a:cs typeface="Times New Roman" pitchFamily="18" charset="0"/>
              </a:rPr>
              <a:t>GLM	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11 Cerrar llave"/>
          <p:cNvSpPr/>
          <p:nvPr/>
        </p:nvSpPr>
        <p:spPr>
          <a:xfrm>
            <a:off x="1619672" y="3271043"/>
            <a:ext cx="144016" cy="2428533"/>
          </a:xfrm>
          <a:prstGeom prst="rightBrac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 CuadroTexto"/>
          <p:cNvSpPr txBox="1"/>
          <p:nvPr/>
        </p:nvSpPr>
        <p:spPr>
          <a:xfrm>
            <a:off x="1835696" y="3429000"/>
            <a:ext cx="756084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100" dirty="0" smtClean="0">
                <a:latin typeface="Times New Roman" pitchFamily="18" charset="0"/>
                <a:cs typeface="Times New Roman" pitchFamily="18" charset="0"/>
              </a:rPr>
              <a:t>Voto mayoritario</a:t>
            </a:r>
          </a:p>
          <a:p>
            <a:r>
              <a:rPr lang="es-ES" sz="2100" dirty="0" smtClean="0">
                <a:latin typeface="Times New Roman" pitchFamily="18" charset="0"/>
                <a:cs typeface="Times New Roman" pitchFamily="18" charset="0"/>
              </a:rPr>
              <a:t>Promedio de probabilidades</a:t>
            </a:r>
          </a:p>
          <a:p>
            <a:r>
              <a:rPr lang="es-ES" sz="2100" dirty="0" smtClean="0">
                <a:latin typeface="Times New Roman" pitchFamily="18" charset="0"/>
                <a:cs typeface="Times New Roman" pitchFamily="18" charset="0"/>
              </a:rPr>
              <a:t>Promedio de probabilidades ponderadas por AUC</a:t>
            </a:r>
          </a:p>
          <a:p>
            <a:r>
              <a:rPr lang="es-ES" sz="2100" dirty="0" smtClean="0">
                <a:latin typeface="Times New Roman" pitchFamily="18" charset="0"/>
                <a:cs typeface="Times New Roman" pitchFamily="18" charset="0"/>
              </a:rPr>
              <a:t>Promedio </a:t>
            </a:r>
            <a:r>
              <a:rPr lang="es-ES" sz="2100" dirty="0">
                <a:latin typeface="Times New Roman" pitchFamily="18" charset="0"/>
                <a:cs typeface="Times New Roman" pitchFamily="18" charset="0"/>
              </a:rPr>
              <a:t>de </a:t>
            </a:r>
            <a:r>
              <a:rPr lang="es-ES" sz="2100" dirty="0" smtClean="0">
                <a:latin typeface="Times New Roman" pitchFamily="18" charset="0"/>
                <a:cs typeface="Times New Roman" pitchFamily="18" charset="0"/>
              </a:rPr>
              <a:t>probabilidades ponderadas por error de predicción</a:t>
            </a:r>
          </a:p>
          <a:p>
            <a:r>
              <a:rPr lang="es-ES" sz="2100" dirty="0" err="1" smtClean="0">
                <a:latin typeface="Times New Roman" pitchFamily="18" charset="0"/>
                <a:cs typeface="Times New Roman" pitchFamily="18" charset="0"/>
              </a:rPr>
              <a:t>Stacking</a:t>
            </a:r>
            <a:r>
              <a:rPr lang="es-ES" sz="2100" dirty="0" smtClean="0">
                <a:latin typeface="Times New Roman" pitchFamily="18" charset="0"/>
                <a:cs typeface="Times New Roman" pitchFamily="18" charset="0"/>
              </a:rPr>
              <a:t> GLM</a:t>
            </a:r>
          </a:p>
          <a:p>
            <a:r>
              <a:rPr lang="es-ES" sz="2100" dirty="0" err="1" smtClean="0">
                <a:latin typeface="Times New Roman" pitchFamily="18" charset="0"/>
                <a:cs typeface="Times New Roman" pitchFamily="18" charset="0"/>
              </a:rPr>
              <a:t>Stacking</a:t>
            </a:r>
            <a:r>
              <a:rPr lang="es-ES" sz="2100" dirty="0" smtClean="0">
                <a:latin typeface="Times New Roman" pitchFamily="18" charset="0"/>
                <a:cs typeface="Times New Roman" pitchFamily="18" charset="0"/>
              </a:rPr>
              <a:t> RF</a:t>
            </a:r>
            <a:endParaRPr lang="es-ES" sz="2100" dirty="0">
              <a:latin typeface="Times New Roman" pitchFamily="18" charset="0"/>
              <a:cs typeface="Times New Roman" pitchFamily="18" charset="0"/>
            </a:endParaRPr>
          </a:p>
          <a:p>
            <a:endParaRPr lang="en-US" sz="21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47582"/>
            <a:ext cx="7935592" cy="345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10" descr="Imagen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416" y="116632"/>
            <a:ext cx="699774" cy="5040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" t="25317"/>
          <a:stretch/>
        </p:blipFill>
        <p:spPr bwMode="auto">
          <a:xfrm>
            <a:off x="7686621" y="6093296"/>
            <a:ext cx="1421883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08199"/>
            <a:ext cx="8692662" cy="13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8460432" y="1412776"/>
            <a:ext cx="205871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7 Rectángulo"/>
          <p:cNvSpPr/>
          <p:nvPr/>
        </p:nvSpPr>
        <p:spPr>
          <a:xfrm>
            <a:off x="179512" y="210706"/>
            <a:ext cx="8352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0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Resultados</a:t>
            </a:r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872" y="3429000"/>
            <a:ext cx="838200" cy="180975"/>
          </a:xfrm>
          <a:prstGeom prst="rect">
            <a:avLst/>
          </a:prstGeom>
          <a:noFill/>
          <a:ln w="952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059" y="3429000"/>
            <a:ext cx="847725" cy="161925"/>
          </a:xfrm>
          <a:prstGeom prst="rect">
            <a:avLst/>
          </a:prstGeom>
          <a:noFill/>
          <a:ln w="952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677" y="3429000"/>
            <a:ext cx="828675" cy="180975"/>
          </a:xfrm>
          <a:prstGeom prst="rect">
            <a:avLst/>
          </a:prstGeom>
          <a:noFill/>
          <a:ln w="9525">
            <a:solidFill>
              <a:srgbClr val="CC00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03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32856"/>
            <a:ext cx="7317051" cy="190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5580112" y="6381328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Sometida en </a:t>
            </a:r>
            <a:r>
              <a:rPr lang="es-ES" dirty="0" err="1" smtClean="0">
                <a:latin typeface="Times New Roman" pitchFamily="18" charset="0"/>
                <a:cs typeface="Times New Roman" pitchFamily="18" charset="0"/>
              </a:rPr>
              <a:t>Ecological</a:t>
            </a:r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dirty="0" err="1" smtClean="0">
                <a:latin typeface="Times New Roman" pitchFamily="18" charset="0"/>
                <a:cs typeface="Times New Roman" pitchFamily="18" charset="0"/>
              </a:rPr>
              <a:t>Informatics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86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Resultado de imagen para bosq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9" t="27428" r="1349" b="-13217"/>
          <a:stretch/>
        </p:blipFill>
        <p:spPr bwMode="auto">
          <a:xfrm>
            <a:off x="-180528" y="801615"/>
            <a:ext cx="9324528" cy="4499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-2412776" y="30711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Pregunta ecológica</a:t>
            </a:r>
          </a:p>
        </p:txBody>
      </p:sp>
      <p:sp>
        <p:nvSpPr>
          <p:cNvPr id="3" name="AutoShape 2" descr="Resultado de imagen para pregunt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4" descr="Resultado de imagen para pregunt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Resultado de imagen para pregunt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673" y="28333"/>
            <a:ext cx="995831" cy="73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323528" y="4730368"/>
            <a:ext cx="87129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i="1" dirty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L</a:t>
            </a:r>
            <a:r>
              <a:rPr lang="es-ES" sz="2400" i="1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a complejidad de los modelos debe estar al servicio de responder las preguntas ecológicas</a:t>
            </a:r>
            <a:endParaRPr lang="en-US" sz="2400" i="1" dirty="0" smtClean="0"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No perder de vista el </a:t>
            </a:r>
            <a:r>
              <a:rPr lang="es-ES" sz="2400" i="1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bosque ecológico</a:t>
            </a:r>
            <a:r>
              <a:rPr lang="es-ES" sz="24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a causa de los </a:t>
            </a:r>
            <a:r>
              <a:rPr lang="es-ES" sz="2400" i="1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árboles estadísticos</a:t>
            </a:r>
            <a:endParaRPr lang="en-US" sz="2400" i="1" dirty="0"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4572000" y="6577607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s-ES" sz="1400" dirty="0" err="1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Bolker</a:t>
            </a:r>
            <a:r>
              <a:rPr lang="es-ES" sz="14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70388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http://2.bp.blogspot.com/-p6e2tQPFE9s/Tj4Gt8V2NLI/AAAAAAAAAxI/KJAfwprXCjE/s1600/Paul%2BKlee%2BLandscape%2Bwith%2BYellow%2BBir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584"/>
            <a:ext cx="9144000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251520" y="389732"/>
            <a:ext cx="9143999" cy="590996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ct val="0"/>
              </a:spcBef>
              <a:buNone/>
              <a:defRPr sz="3600">
                <a:latin typeface="Aparajita" pitchFamily="34" charset="0"/>
                <a:ea typeface="+mj-ea"/>
                <a:cs typeface="Aparajita" pitchFamily="34" charset="0"/>
              </a:defRPr>
            </a:lvl1pPr>
          </a:lstStyle>
          <a:p>
            <a:pPr algn="l"/>
            <a:r>
              <a:rPr lang="es-ES" sz="6000" dirty="0" smtClean="0">
                <a:solidFill>
                  <a:schemeClr val="bg1"/>
                </a:solidFill>
              </a:rPr>
              <a:t>¡Gracias!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-251519" y="6366396"/>
            <a:ext cx="9143999" cy="590996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ct val="0"/>
              </a:spcBef>
              <a:buNone/>
              <a:defRPr sz="3600">
                <a:latin typeface="Aparajita" pitchFamily="34" charset="0"/>
                <a:ea typeface="+mj-ea"/>
                <a:cs typeface="Aparajita" pitchFamily="34" charset="0"/>
              </a:defRPr>
            </a:lvl1pPr>
          </a:lstStyle>
          <a:p>
            <a:pPr algn="r"/>
            <a:r>
              <a:rPr lang="es-ES" sz="4400" dirty="0" smtClean="0">
                <a:solidFill>
                  <a:schemeClr val="bg1"/>
                </a:solidFill>
              </a:rPr>
              <a:t>carocrisci@gmail.com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451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15" y="0"/>
            <a:ext cx="4849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8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07504" y="116632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¿Por qué modelar en Ecología?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251520" y="1129968"/>
            <a:ext cx="87650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Modelos: herramientas fundamentales para </a:t>
            </a:r>
            <a:r>
              <a:rPr lang="es-ES" sz="2400" i="1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comprender procesos y patrones</a:t>
            </a:r>
            <a:r>
              <a:rPr lang="es-ES" sz="24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a distintos niveles de organización biológica</a:t>
            </a:r>
          </a:p>
          <a:p>
            <a:pPr marL="285750" indent="-285750">
              <a:buFont typeface="Arial" pitchFamily="34" charset="0"/>
              <a:buChar char="•"/>
            </a:pPr>
            <a:endParaRPr lang="es-ES" sz="2400" dirty="0"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ES" sz="24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Además, algunos modelos nos permiten </a:t>
            </a:r>
            <a:r>
              <a:rPr lang="es-ES" sz="2400" i="1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predecir</a:t>
            </a:r>
            <a:r>
              <a:rPr lang="es-ES" sz="24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respuestas biológicas a forzantes climáticos, impactos humanos, </a:t>
            </a:r>
            <a:r>
              <a:rPr lang="es-ES" sz="2400" dirty="0" err="1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etc</a:t>
            </a:r>
            <a:endParaRPr lang="es-ES" sz="2400" dirty="0" smtClean="0"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</p:txBody>
      </p:sp>
      <p:grpSp>
        <p:nvGrpSpPr>
          <p:cNvPr id="3" name="2 Grupo"/>
          <p:cNvGrpSpPr/>
          <p:nvPr/>
        </p:nvGrpSpPr>
        <p:grpSpPr>
          <a:xfrm>
            <a:off x="35496" y="4955783"/>
            <a:ext cx="9067242" cy="1857593"/>
            <a:chOff x="35496" y="4955783"/>
            <a:chExt cx="9067242" cy="1857593"/>
          </a:xfrm>
        </p:grpSpPr>
        <p:pic>
          <p:nvPicPr>
            <p:cNvPr id="4101" name="Picture 5" descr="Resultado de imagen para algal bloom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513" y="5022675"/>
              <a:ext cx="2562225" cy="1790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55" t="17812" r="20913" b="13123"/>
            <a:stretch/>
          </p:blipFill>
          <p:spPr bwMode="auto">
            <a:xfrm>
              <a:off x="2465964" y="4955784"/>
              <a:ext cx="2332651" cy="1857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96" t="3661" r="3936" b="27237"/>
            <a:stretch/>
          </p:blipFill>
          <p:spPr bwMode="auto">
            <a:xfrm>
              <a:off x="4654797" y="4955784"/>
              <a:ext cx="2350687" cy="1857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03" t="26857" r="1266" b="7571"/>
            <a:stretch>
              <a:fillRect/>
            </a:stretch>
          </p:blipFill>
          <p:spPr bwMode="auto">
            <a:xfrm>
              <a:off x="35496" y="4955783"/>
              <a:ext cx="2430468" cy="1844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611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51520" y="188640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Modelos</a:t>
            </a:r>
          </a:p>
        </p:txBody>
      </p:sp>
      <p:sp>
        <p:nvSpPr>
          <p:cNvPr id="3" name="2 Rectángulo"/>
          <p:cNvSpPr/>
          <p:nvPr/>
        </p:nvSpPr>
        <p:spPr>
          <a:xfrm>
            <a:off x="323528" y="908720"/>
            <a:ext cx="84969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err="1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Construcción</a:t>
            </a:r>
            <a:r>
              <a:rPr lang="en-US" sz="2200" dirty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simplificada</a:t>
            </a:r>
            <a:r>
              <a:rPr lang="en-US" sz="2200" dirty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de </a:t>
            </a:r>
            <a:r>
              <a:rPr lang="en-US" sz="22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la </a:t>
            </a:r>
            <a:r>
              <a:rPr lang="es-ES" sz="22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realidad </a:t>
            </a:r>
            <a:r>
              <a:rPr lang="es-ES" sz="2200" dirty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mediante el uso de </a:t>
            </a:r>
            <a:r>
              <a:rPr lang="es-ES" sz="22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un </a:t>
            </a:r>
            <a:r>
              <a:rPr lang="en-US" sz="2200" dirty="0" err="1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sistema</a:t>
            </a:r>
            <a:r>
              <a:rPr lang="en-US" sz="22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</a:t>
            </a:r>
            <a:r>
              <a:rPr lang="en-US" sz="2200" dirty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de </a:t>
            </a:r>
            <a:r>
              <a:rPr lang="en-US" sz="2200" dirty="0" err="1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símbolos</a:t>
            </a:r>
            <a:endParaRPr lang="en-US" sz="2200" dirty="0" smtClean="0"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sz="2200" dirty="0"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err="1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Diversas</a:t>
            </a:r>
            <a:r>
              <a:rPr lang="en-US" sz="22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formas</a:t>
            </a:r>
            <a:r>
              <a:rPr lang="en-US" sz="2200" dirty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de </a:t>
            </a:r>
            <a:r>
              <a:rPr lang="en-US" sz="2200" dirty="0" err="1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simplificar</a:t>
            </a:r>
            <a:endParaRPr lang="en-US" sz="2200" dirty="0"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</p:txBody>
      </p:sp>
      <p:pic>
        <p:nvPicPr>
          <p:cNvPr id="3076" name="Picture 4" descr="http://4.bp.blogspot.com/-QQCYFUhQWHg/TtZzCX4yEVI/AAAAAAAAAO4/UPokpvyShOY/s640/Mondrian%252C+Trees+to+abstraction+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16" y="2601248"/>
            <a:ext cx="6683960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-36512" y="6639163"/>
            <a:ext cx="78488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Pinturas</a:t>
            </a:r>
            <a:r>
              <a:rPr lang="en-US" sz="10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</a:t>
            </a:r>
            <a:r>
              <a:rPr lang="en-US" sz="1000" dirty="0" err="1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tomadas</a:t>
            </a:r>
            <a:r>
              <a:rPr lang="en-US" sz="10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 de: http://cubism-coldcreation.blogspot.com.uy/2011/11/state-of-modern-art-world.html</a:t>
            </a:r>
            <a:endParaRPr lang="en-US" sz="1000" dirty="0">
              <a:latin typeface="Times New Roman" pitchFamily="18" charset="0"/>
              <a:ea typeface="Open Sans" pitchFamily="34" charset="0"/>
              <a:cs typeface="Times New Roman" pitchFamily="18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39552" y="5949280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i="1" dirty="0" smtClean="0">
                <a:latin typeface="Times New Roman" pitchFamily="18" charset="0"/>
                <a:cs typeface="Times New Roman" pitchFamily="18" charset="0"/>
              </a:rPr>
              <a:t>Todos los modelos están equivocados, algunos son útiles (G. Box)</a:t>
            </a:r>
            <a:endParaRPr lang="en-US" sz="22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11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37 Rectángulo redondeado"/>
          <p:cNvSpPr/>
          <p:nvPr/>
        </p:nvSpPr>
        <p:spPr>
          <a:xfrm>
            <a:off x="1475656" y="2691497"/>
            <a:ext cx="1440160" cy="737503"/>
          </a:xfrm>
          <a:prstGeom prst="roundRect">
            <a:avLst/>
          </a:prstGeom>
          <a:solidFill>
            <a:srgbClr val="CC009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riángulo isósceles"/>
          <p:cNvSpPr/>
          <p:nvPr/>
        </p:nvSpPr>
        <p:spPr>
          <a:xfrm>
            <a:off x="2987824" y="1844824"/>
            <a:ext cx="3096344" cy="2736304"/>
          </a:xfrm>
          <a:prstGeom prst="triangle">
            <a:avLst/>
          </a:prstGeom>
          <a:noFill/>
          <a:ln w="38100">
            <a:solidFill>
              <a:srgbClr val="CC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2 Rectángulo"/>
          <p:cNvSpPr/>
          <p:nvPr/>
        </p:nvSpPr>
        <p:spPr>
          <a:xfrm>
            <a:off x="35496" y="652534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1400" dirty="0" err="1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Bolker</a:t>
            </a:r>
            <a:r>
              <a:rPr lang="es-ES" sz="1400" dirty="0" smtClean="0"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, 2005</a:t>
            </a:r>
          </a:p>
        </p:txBody>
      </p:sp>
      <p:cxnSp>
        <p:nvCxnSpPr>
          <p:cNvPr id="5" name="4 Conector recto de flecha"/>
          <p:cNvCxnSpPr/>
          <p:nvPr/>
        </p:nvCxnSpPr>
        <p:spPr>
          <a:xfrm flipH="1" flipV="1">
            <a:off x="2987824" y="2852936"/>
            <a:ext cx="1548172" cy="6480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 de flecha"/>
          <p:cNvCxnSpPr/>
          <p:nvPr/>
        </p:nvCxnSpPr>
        <p:spPr>
          <a:xfrm flipV="1">
            <a:off x="4535996" y="2852936"/>
            <a:ext cx="1404156" cy="64807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/>
          <p:nvPr/>
        </p:nvCxnSpPr>
        <p:spPr>
          <a:xfrm>
            <a:off x="4535996" y="3501008"/>
            <a:ext cx="0" cy="18002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CuadroTexto"/>
          <p:cNvSpPr txBox="1"/>
          <p:nvPr/>
        </p:nvSpPr>
        <p:spPr>
          <a:xfrm>
            <a:off x="3726160" y="1340768"/>
            <a:ext cx="16379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>
                <a:latin typeface="Times New Roman" pitchFamily="18" charset="0"/>
                <a:cs typeface="Times New Roman" pitchFamily="18" charset="0"/>
              </a:rPr>
              <a:t>Realismo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1979712" y="4654297"/>
            <a:ext cx="2160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>
                <a:latin typeface="Times New Roman" pitchFamily="18" charset="0"/>
                <a:cs typeface="Times New Roman" pitchFamily="18" charset="0"/>
              </a:rPr>
              <a:t>Precisión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5004048" y="4654297"/>
            <a:ext cx="2160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dirty="0" smtClean="0">
                <a:latin typeface="Times New Roman" pitchFamily="18" charset="0"/>
                <a:cs typeface="Times New Roman" pitchFamily="18" charset="0"/>
              </a:rPr>
              <a:t>Generalización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33 CuadroTexto"/>
          <p:cNvSpPr txBox="1"/>
          <p:nvPr/>
        </p:nvSpPr>
        <p:spPr>
          <a:xfrm>
            <a:off x="1403648" y="2668850"/>
            <a:ext cx="165618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Empíricos</a:t>
            </a:r>
          </a:p>
          <a:p>
            <a:pPr algn="ctr"/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(estadísticos)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5" name="34 CuadroTexto"/>
          <p:cNvSpPr txBox="1"/>
          <p:nvPr/>
        </p:nvSpPr>
        <p:spPr>
          <a:xfrm>
            <a:off x="5940152" y="2636912"/>
            <a:ext cx="18002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Mecanicistas</a:t>
            </a:r>
          </a:p>
          <a:p>
            <a:pPr algn="ctr"/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(fisiológicos, procesos fundamentales)</a:t>
            </a: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35 CuadroTexto"/>
          <p:cNvSpPr txBox="1"/>
          <p:nvPr/>
        </p:nvSpPr>
        <p:spPr>
          <a:xfrm>
            <a:off x="3779912" y="5301208"/>
            <a:ext cx="165618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Analíticos</a:t>
            </a:r>
          </a:p>
          <a:p>
            <a:pPr algn="ctr"/>
            <a:r>
              <a:rPr lang="es-ES" sz="1700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s-ES" dirty="0" smtClean="0">
                <a:solidFill>
                  <a:schemeClr val="accent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(teóricos)</a:t>
            </a:r>
          </a:p>
          <a:p>
            <a:pPr algn="ctr"/>
            <a:endParaRPr lang="en-US" sz="2000" dirty="0">
              <a:solidFill>
                <a:schemeClr val="accent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36 Rectángulo"/>
          <p:cNvSpPr/>
          <p:nvPr/>
        </p:nvSpPr>
        <p:spPr>
          <a:xfrm>
            <a:off x="323528" y="476672"/>
            <a:ext cx="8352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Tipos de modelos</a:t>
            </a:r>
          </a:p>
        </p:txBody>
      </p:sp>
    </p:spTree>
    <p:extLst>
      <p:ext uri="{BB962C8B-B14F-4D97-AF65-F5344CB8AC3E}">
        <p14:creationId xmlns:p14="http://schemas.microsoft.com/office/powerpoint/2010/main" val="161591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3528" y="188640"/>
            <a:ext cx="83529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0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Ejemplo 1: Efectos del cambio climático en </a:t>
            </a:r>
          </a:p>
          <a:p>
            <a:pPr algn="ctr"/>
            <a:r>
              <a:rPr lang="es-ES" sz="30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poblaciones marinas 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611560" y="1484784"/>
            <a:ext cx="7992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¿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Cómo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responden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las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poblaciones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marinas al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cambio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climático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?</a:t>
            </a:r>
          </a:p>
          <a:p>
            <a:pPr algn="ctr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11" descr="Dsc_1194-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92" y="2286794"/>
            <a:ext cx="2554264" cy="1764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 descr="tidb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822" y="2286794"/>
            <a:ext cx="6032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AquariumsDimar_LR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80" y="2285518"/>
            <a:ext cx="2400077" cy="17640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" descr="Resultado de imagen para eppendor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Resultado de imagen para eppendor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Imagen relacionad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480" y="2268794"/>
            <a:ext cx="2400000" cy="1800000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n relacionad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88" y="3417417"/>
            <a:ext cx="815824" cy="5876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9 CuadroTexto"/>
          <p:cNvSpPr txBox="1"/>
          <p:nvPr/>
        </p:nvSpPr>
        <p:spPr>
          <a:xfrm>
            <a:off x="1811960" y="4111912"/>
            <a:ext cx="7056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Estadísticos descriptivos de regímenes térmicos</a:t>
            </a:r>
          </a:p>
          <a:p>
            <a:pPr algn="r"/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ACP (resumir información sobre estadísticos T)</a:t>
            </a:r>
          </a:p>
          <a:p>
            <a:pPr algn="r"/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PERMANOVA (experimentos)</a:t>
            </a:r>
          </a:p>
          <a:p>
            <a:pPr algn="r"/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Programación para cálculo de parámetros genéticos </a:t>
            </a:r>
          </a:p>
          <a:p>
            <a:pPr algn="r"/>
            <a:r>
              <a:rPr lang="es-ES" b="1" dirty="0" smtClean="0">
                <a:latin typeface="Times New Roman" pitchFamily="18" charset="0"/>
                <a:cs typeface="Times New Roman" pitchFamily="18" charset="0"/>
              </a:rPr>
              <a:t>Machine </a:t>
            </a:r>
            <a:r>
              <a:rPr lang="es-ES" b="1" dirty="0" err="1" smtClean="0">
                <a:latin typeface="Times New Roman" pitchFamily="18" charset="0"/>
                <a:cs typeface="Times New Roman" pitchFamily="18" charset="0"/>
              </a:rPr>
              <a:t>Learning</a:t>
            </a:r>
            <a:r>
              <a:rPr lang="es-ES" b="1" dirty="0" smtClean="0">
                <a:latin typeface="Times New Roman" pitchFamily="18" charset="0"/>
                <a:cs typeface="Times New Roman" pitchFamily="18" charset="0"/>
              </a:rPr>
              <a:t> (predicción de eventos de mortalidad)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29" descr="6_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2" r="8194" b="12122"/>
          <a:stretch>
            <a:fillRect/>
          </a:stretch>
        </p:blipFill>
        <p:spPr bwMode="auto">
          <a:xfrm>
            <a:off x="83768" y="3717032"/>
            <a:ext cx="936104" cy="93610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sultado de imagen para tubo eppendorf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2"/>
          <a:stretch/>
        </p:blipFill>
        <p:spPr bwMode="auto">
          <a:xfrm rot="16200000">
            <a:off x="5004679" y="2618548"/>
            <a:ext cx="1800000" cy="110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5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6"/>
          <a:stretch/>
        </p:blipFill>
        <p:spPr bwMode="auto">
          <a:xfrm>
            <a:off x="1777669" y="1700808"/>
            <a:ext cx="5746659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53 CuadroTexto"/>
          <p:cNvSpPr txBox="1"/>
          <p:nvPr/>
        </p:nvSpPr>
        <p:spPr>
          <a:xfrm>
            <a:off x="179512" y="4149080"/>
            <a:ext cx="8856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Ajuste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uscar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un predictor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que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minimice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el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riesgo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predecir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erróneamente</a:t>
            </a:r>
            <a:endParaRPr 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buFont typeface="Arial" pitchFamily="34" charset="0"/>
              <a:buChar char="•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No se hacen supuestos sobre la forma de </a:t>
            </a:r>
            <a:r>
              <a:rPr lang="es-E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ctr">
              <a:buFont typeface="Arial" pitchFamily="34" charset="0"/>
              <a:buChar char="•"/>
            </a:pP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Uso </a:t>
            </a: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masivo de algoritmos y recursos computacionales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3" name="52 Rectángulo"/>
          <p:cNvSpPr/>
          <p:nvPr/>
        </p:nvSpPr>
        <p:spPr>
          <a:xfrm>
            <a:off x="3205473" y="476672"/>
            <a:ext cx="282320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s-ES" sz="2800" dirty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Machine </a:t>
            </a:r>
            <a:r>
              <a:rPr lang="es-ES" sz="2800" dirty="0" err="1" smtClean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Learning</a:t>
            </a:r>
            <a:endParaRPr lang="en-US" sz="2800" dirty="0">
              <a:solidFill>
                <a:srgbClr val="CC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49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539552" y="4956264"/>
            <a:ext cx="5400675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Árboles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de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Clasificación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y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Regresión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(CART) 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Bagging</a:t>
            </a: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Bosques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Aleatorios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(RF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eaLnBrk="1" hangingPunct="1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2 Cerrar llave"/>
          <p:cNvSpPr/>
          <p:nvPr/>
        </p:nvSpPr>
        <p:spPr>
          <a:xfrm>
            <a:off x="5436096" y="5100280"/>
            <a:ext cx="144016" cy="1425064"/>
          </a:xfrm>
          <a:prstGeom prst="rightBrace">
            <a:avLst/>
          </a:prstGeom>
          <a:ln>
            <a:solidFill>
              <a:srgbClr val="CC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724128" y="5460320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Times New Roman" pitchFamily="18" charset="0"/>
                <a:cs typeface="Times New Roman" pitchFamily="18" charset="0"/>
              </a:rPr>
              <a:t>Características deseables para tratar datos ecológicos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56" y="65718"/>
            <a:ext cx="5699348" cy="4659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56 CuadroTexto"/>
          <p:cNvSpPr txBox="1"/>
          <p:nvPr/>
        </p:nvSpPr>
        <p:spPr>
          <a:xfrm>
            <a:off x="395535" y="663079"/>
            <a:ext cx="8856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s-E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  <a:cs typeface="Times New Roman" pitchFamily="18" charset="0"/>
              </a:rPr>
              <a:t>Evaluación modelos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4" name="53 Rectángulo redondeado"/>
          <p:cNvSpPr/>
          <p:nvPr/>
        </p:nvSpPr>
        <p:spPr>
          <a:xfrm>
            <a:off x="395536" y="4927813"/>
            <a:ext cx="8064896" cy="1813555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041189"/>
              </p:ext>
            </p:extLst>
          </p:nvPr>
        </p:nvGraphicFramePr>
        <p:xfrm>
          <a:off x="899593" y="1238725"/>
          <a:ext cx="7488831" cy="1254171"/>
        </p:xfrm>
        <a:graphic>
          <a:graphicData uri="http://schemas.openxmlformats.org/drawingml/2006/table">
            <a:tbl>
              <a:tblPr/>
              <a:tblGrid>
                <a:gridCol w="3897594"/>
                <a:gridCol w="1134074"/>
                <a:gridCol w="1260084"/>
                <a:gridCol w="1197079"/>
              </a:tblGrid>
              <a:tr h="4312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b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Variable</a:t>
                      </a:r>
                      <a:r>
                        <a:rPr lang="es-ES" sz="1800" b="1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de respuesta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CART  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BAGGING     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RF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4114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%</a:t>
                      </a:r>
                      <a:r>
                        <a:rPr lang="es-ES" sz="1800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</a:t>
                      </a:r>
                      <a:r>
                        <a:rPr lang="es-ES" sz="1800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de colonias </a:t>
                      </a:r>
                      <a:r>
                        <a:rPr lang="es-ES" sz="1800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afectadas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UY" sz="18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12.02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UY" sz="18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11.47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UY" sz="18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11.35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4114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ES" sz="180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%</a:t>
                      </a:r>
                      <a:r>
                        <a:rPr lang="es-ES" sz="1800" baseline="0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 de colonias severamente afectadas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UY" sz="18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4.94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UY" sz="18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4.89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s-UY" sz="1800" dirty="0" smtClean="0">
                          <a:latin typeface="Times New Roman" pitchFamily="18" charset="0"/>
                          <a:ea typeface="Times New Roman"/>
                          <a:cs typeface="Times New Roman" pitchFamily="18" charset="0"/>
                        </a:rPr>
                        <a:t>4.90</a:t>
                      </a:r>
                      <a:endParaRPr lang="es-UY" sz="1800" dirty="0"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79" marR="6857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6" name="5 Rectángulo"/>
          <p:cNvSpPr/>
          <p:nvPr/>
        </p:nvSpPr>
        <p:spPr>
          <a:xfrm>
            <a:off x="323528" y="188640"/>
            <a:ext cx="83529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000" dirty="0" smtClean="0">
                <a:solidFill>
                  <a:srgbClr val="CC0099"/>
                </a:solidFill>
                <a:latin typeface="Times New Roman" pitchFamily="18" charset="0"/>
                <a:ea typeface="Open Sans" pitchFamily="34" charset="0"/>
                <a:cs typeface="Times New Roman" pitchFamily="18" charset="0"/>
              </a:rPr>
              <a:t>Resultados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" r="2597"/>
          <a:stretch/>
        </p:blipFill>
        <p:spPr bwMode="auto">
          <a:xfrm>
            <a:off x="111604" y="2924944"/>
            <a:ext cx="561252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71"/>
          <a:stretch/>
        </p:blipFill>
        <p:spPr bwMode="auto">
          <a:xfrm>
            <a:off x="5723262" y="2564904"/>
            <a:ext cx="3601266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0" descr="Imagen relacio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105" y="6093296"/>
            <a:ext cx="699774" cy="50405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1 CuadroTexto"/>
          <p:cNvSpPr txBox="1"/>
          <p:nvPr/>
        </p:nvSpPr>
        <p:spPr>
          <a:xfrm>
            <a:off x="899592" y="83671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CC0099"/>
                </a:solidFill>
                <a:latin typeface="Times New Roman" pitchFamily="18" charset="0"/>
                <a:cs typeface="Times New Roman" pitchFamily="18" charset="0"/>
              </a:rPr>
              <a:t>ERRORES</a:t>
            </a:r>
            <a:endParaRPr lang="en-US" dirty="0">
              <a:solidFill>
                <a:srgbClr val="CC00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23528" y="3131676"/>
            <a:ext cx="237626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% de colonias afectadas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7380312" y="2492896"/>
            <a:ext cx="93610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6"/>
          <a:stretch/>
        </p:blipFill>
        <p:spPr bwMode="auto">
          <a:xfrm>
            <a:off x="1115616" y="1888817"/>
            <a:ext cx="6979691" cy="269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-78698"/>
            <a:ext cx="6048672" cy="1995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/>
          <a:stretch/>
        </p:blipFill>
        <p:spPr bwMode="auto">
          <a:xfrm>
            <a:off x="4139952" y="4531610"/>
            <a:ext cx="4986884" cy="232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64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612</Words>
  <Application>Microsoft Office PowerPoint</Application>
  <PresentationFormat>Presentación en pantalla (4:3)</PresentationFormat>
  <Paragraphs>115</Paragraphs>
  <Slides>18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Carolina</dc:creator>
  <cp:lastModifiedBy>Carolina</cp:lastModifiedBy>
  <cp:revision>57</cp:revision>
  <dcterms:created xsi:type="dcterms:W3CDTF">2017-08-28T14:49:04Z</dcterms:created>
  <dcterms:modified xsi:type="dcterms:W3CDTF">2017-08-30T02:34:42Z</dcterms:modified>
</cp:coreProperties>
</file>